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305" r:id="rId5"/>
    <p:sldId id="259" r:id="rId6"/>
    <p:sldId id="302" r:id="rId7"/>
    <p:sldId id="303" r:id="rId8"/>
    <p:sldId id="260" r:id="rId9"/>
    <p:sldId id="261" r:id="rId10"/>
    <p:sldId id="262" r:id="rId11"/>
    <p:sldId id="263" r:id="rId12"/>
    <p:sldId id="264" r:id="rId13"/>
    <p:sldId id="266" r:id="rId14"/>
    <p:sldId id="306" r:id="rId15"/>
    <p:sldId id="267" r:id="rId16"/>
    <p:sldId id="265" r:id="rId17"/>
    <p:sldId id="268" r:id="rId18"/>
    <p:sldId id="307" r:id="rId19"/>
    <p:sldId id="269" r:id="rId20"/>
    <p:sldId id="270" r:id="rId21"/>
    <p:sldId id="308" r:id="rId22"/>
    <p:sldId id="271" r:id="rId23"/>
    <p:sldId id="309" r:id="rId24"/>
    <p:sldId id="272" r:id="rId25"/>
    <p:sldId id="310" r:id="rId26"/>
    <p:sldId id="273" r:id="rId27"/>
    <p:sldId id="274" r:id="rId28"/>
    <p:sldId id="311" r:id="rId29"/>
    <p:sldId id="312" r:id="rId30"/>
    <p:sldId id="275" r:id="rId31"/>
    <p:sldId id="313" r:id="rId32"/>
    <p:sldId id="276" r:id="rId33"/>
    <p:sldId id="277" r:id="rId34"/>
    <p:sldId id="278" r:id="rId35"/>
    <p:sldId id="314" r:id="rId36"/>
    <p:sldId id="279" r:id="rId37"/>
    <p:sldId id="280" r:id="rId38"/>
    <p:sldId id="281" r:id="rId39"/>
    <p:sldId id="282" r:id="rId40"/>
    <p:sldId id="283" r:id="rId41"/>
    <p:sldId id="315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316" r:id="rId52"/>
    <p:sldId id="293" r:id="rId53"/>
    <p:sldId id="294" r:id="rId54"/>
    <p:sldId id="317" r:id="rId55"/>
    <p:sldId id="295" r:id="rId56"/>
    <p:sldId id="318" r:id="rId57"/>
    <p:sldId id="296" r:id="rId58"/>
    <p:sldId id="297" r:id="rId59"/>
    <p:sldId id="298" r:id="rId60"/>
    <p:sldId id="319" r:id="rId61"/>
    <p:sldId id="299" r:id="rId62"/>
    <p:sldId id="300" r:id="rId63"/>
    <p:sldId id="301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3EB00"/>
    <a:srgbClr val="F600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78" d="100"/>
          <a:sy n="78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E95C44E-D7DE-2440-A263-7FC9F1F404D3}" type="datetimeFigureOut">
              <a:rPr lang="en-US" smtClean="0"/>
              <a:t>11/9/13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680AEE7-228F-2148-ADF8-5CC523B82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C44E-D7DE-2440-A263-7FC9F1F404D3}" type="datetimeFigureOut">
              <a:rPr lang="en-US" smtClean="0"/>
              <a:t>11/9/13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AEE7-228F-2148-ADF8-5CC523B82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C44E-D7DE-2440-A263-7FC9F1F404D3}" type="datetimeFigureOut">
              <a:rPr lang="en-US" smtClean="0"/>
              <a:t>11/9/13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AEE7-228F-2148-ADF8-5CC523B82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95C44E-D7DE-2440-A263-7FC9F1F404D3}" type="datetimeFigureOut">
              <a:rPr lang="en-US" smtClean="0"/>
              <a:t>11/9/13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80AEE7-228F-2148-ADF8-5CC523B826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E95C44E-D7DE-2440-A263-7FC9F1F404D3}" type="datetimeFigureOut">
              <a:rPr lang="en-US" smtClean="0"/>
              <a:t>11/9/13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C44E-D7DE-2440-A263-7FC9F1F404D3}" type="datetimeFigureOut">
              <a:rPr lang="en-US" smtClean="0"/>
              <a:t>11/9/13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AEE7-228F-2148-ADF8-5CC523B826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C44E-D7DE-2440-A263-7FC9F1F404D3}" type="datetimeFigureOut">
              <a:rPr lang="en-US" smtClean="0"/>
              <a:t>11/9/13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AEE7-228F-2148-ADF8-5CC523B826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95C44E-D7DE-2440-A263-7FC9F1F404D3}" type="datetimeFigureOut">
              <a:rPr lang="en-US" smtClean="0"/>
              <a:t>11/9/13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80AEE7-228F-2148-ADF8-5CC523B826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C44E-D7DE-2440-A263-7FC9F1F404D3}" type="datetimeFigureOut">
              <a:rPr lang="en-US" smtClean="0"/>
              <a:t>11/9/13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AEE7-228F-2148-ADF8-5CC523B82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95C44E-D7DE-2440-A263-7FC9F1F404D3}" type="datetimeFigureOut">
              <a:rPr lang="en-US" smtClean="0"/>
              <a:t>11/9/13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80AEE7-228F-2148-ADF8-5CC523B826B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95C44E-D7DE-2440-A263-7FC9F1F404D3}" type="datetimeFigureOut">
              <a:rPr lang="en-US" smtClean="0"/>
              <a:t>11/9/13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80AEE7-228F-2148-ADF8-5CC523B826B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95C44E-D7DE-2440-A263-7FC9F1F404D3}" type="datetimeFigureOut">
              <a:rPr lang="en-US" smtClean="0"/>
              <a:t>11/9/13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680AEE7-228F-2148-ADF8-5CC523B826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438400"/>
            <a:ext cx="6172200" cy="1894362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PULMONARY PATHOLOGY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4956048"/>
            <a:ext cx="5111496" cy="1901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4BA9"/>
                </a:solidFill>
              </a:rPr>
              <a:t>LECTURE 6 RESPIRATORY SYSTEM</a:t>
            </a:r>
          </a:p>
          <a:p>
            <a:r>
              <a:rPr lang="en-US" dirty="0" smtClean="0">
                <a:solidFill>
                  <a:srgbClr val="004BA9"/>
                </a:solidFill>
              </a:rPr>
              <a:t>DEPARTMENT OF HEALTH SCIENCES</a:t>
            </a:r>
          </a:p>
          <a:p>
            <a:r>
              <a:rPr lang="en-US" dirty="0" smtClean="0">
                <a:solidFill>
                  <a:srgbClr val="004BA9"/>
                </a:solidFill>
              </a:rPr>
              <a:t>DR SHAI</a:t>
            </a:r>
          </a:p>
          <a:p>
            <a:r>
              <a:rPr lang="en-US" dirty="0" smtClean="0">
                <a:solidFill>
                  <a:srgbClr val="004BA9"/>
                </a:solidFill>
              </a:rPr>
              <a:t>WEEK OF NOVEMBER 10, 2013</a:t>
            </a:r>
          </a:p>
          <a:p>
            <a:endParaRPr lang="en-US" dirty="0" smtClean="0">
              <a:solidFill>
                <a:srgbClr val="004BA9"/>
              </a:solidFill>
            </a:endParaRPr>
          </a:p>
          <a:p>
            <a:endParaRPr lang="en-US" dirty="0">
              <a:solidFill>
                <a:srgbClr val="004BA9"/>
              </a:solidFill>
            </a:endParaRPr>
          </a:p>
        </p:txBody>
      </p:sp>
      <p:pic>
        <p:nvPicPr>
          <p:cNvPr id="4" name="Picture 3" descr="150px-PNoraU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0"/>
            <a:ext cx="1371600" cy="20482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382000" cy="6169152"/>
          </a:xfrm>
        </p:spPr>
        <p:txBody>
          <a:bodyPr/>
          <a:lstStyle/>
          <a:p>
            <a:r>
              <a:rPr lang="en-US" dirty="0" smtClean="0"/>
              <a:t>4.  Nasopharyngeal Carcinoma</a:t>
            </a:r>
          </a:p>
          <a:p>
            <a:pPr lvl="1"/>
            <a:r>
              <a:rPr lang="en-US" dirty="0" err="1" smtClean="0"/>
              <a:t>Squamous</a:t>
            </a:r>
            <a:r>
              <a:rPr lang="en-US" dirty="0" smtClean="0"/>
              <a:t> or </a:t>
            </a:r>
            <a:r>
              <a:rPr lang="en-US" dirty="0" err="1" smtClean="0"/>
              <a:t>anaplastic</a:t>
            </a:r>
            <a:r>
              <a:rPr lang="en-US" dirty="0" smtClean="0"/>
              <a:t> carcinoma of </a:t>
            </a:r>
            <a:r>
              <a:rPr lang="en-US" dirty="0" err="1" smtClean="0"/>
              <a:t>nasopharynx</a:t>
            </a:r>
            <a:endParaRPr lang="en-US" dirty="0" smtClean="0"/>
          </a:p>
          <a:p>
            <a:pPr lvl="1"/>
            <a:r>
              <a:rPr lang="en-US" dirty="0" smtClean="0"/>
              <a:t>Abundant lymphoid tissue in </a:t>
            </a:r>
            <a:r>
              <a:rPr lang="en-US" dirty="0" err="1" smtClean="0"/>
              <a:t>stroma</a:t>
            </a:r>
            <a:endParaRPr lang="en-US" dirty="0" smtClean="0"/>
          </a:p>
          <a:p>
            <a:pPr lvl="1"/>
            <a:r>
              <a:rPr lang="en-US" dirty="0" smtClean="0"/>
              <a:t>Associated with Epstein-Barr virus</a:t>
            </a:r>
          </a:p>
          <a:p>
            <a:pPr lvl="1"/>
            <a:r>
              <a:rPr lang="en-US" dirty="0" smtClean="0"/>
              <a:t>Small, undetected until lymph node swelling metastases in neck</a:t>
            </a:r>
          </a:p>
          <a:p>
            <a:pPr lvl="1"/>
            <a:r>
              <a:rPr lang="en-US" dirty="0" smtClean="0"/>
              <a:t>Prognosis:  good with radiation therapy</a:t>
            </a:r>
          </a:p>
          <a:p>
            <a:pPr lvl="1"/>
            <a:r>
              <a:rPr lang="en-US" dirty="0" smtClean="0"/>
              <a:t>5 year </a:t>
            </a:r>
            <a:r>
              <a:rPr lang="en-US" dirty="0" err="1" smtClean="0"/>
              <a:t>survial</a:t>
            </a:r>
            <a:r>
              <a:rPr lang="en-US" dirty="0" smtClean="0"/>
              <a:t>:  80% if localized, 50% if advanced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nknown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733799"/>
            <a:ext cx="3886200" cy="2910899"/>
          </a:xfrm>
          <a:prstGeom prst="rect">
            <a:avLst/>
          </a:prstGeom>
        </p:spPr>
      </p:pic>
      <p:pic>
        <p:nvPicPr>
          <p:cNvPr id="5" name="Picture 4" descr="Unknown-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1" y="3733800"/>
            <a:ext cx="3657599" cy="29108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larynx – inflammatory conditions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600F4"/>
                </a:solidFill>
              </a:rPr>
              <a:t>A.  Acute Laryngitis</a:t>
            </a:r>
          </a:p>
          <a:p>
            <a:pPr lvl="1"/>
            <a:r>
              <a:rPr lang="en-US" dirty="0" smtClean="0"/>
              <a:t>Acute inflammation of larynx, infective, allergic or </a:t>
            </a:r>
            <a:r>
              <a:rPr lang="en-US" dirty="0" err="1" smtClean="0"/>
              <a:t>irritative</a:t>
            </a:r>
            <a:r>
              <a:rPr lang="en-US" dirty="0" smtClean="0"/>
              <a:t> (</a:t>
            </a:r>
            <a:r>
              <a:rPr lang="en-US" dirty="0" err="1" smtClean="0"/>
              <a:t>eg</a:t>
            </a:r>
            <a:r>
              <a:rPr lang="en-US" dirty="0" smtClean="0"/>
              <a:t> smoking)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Sequelae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Resolution:  without complications</a:t>
            </a:r>
          </a:p>
          <a:p>
            <a:pPr lvl="1"/>
            <a:r>
              <a:rPr lang="en-US" dirty="0" smtClean="0"/>
              <a:t>Spread:  </a:t>
            </a:r>
            <a:r>
              <a:rPr lang="en-US" dirty="0" err="1" smtClean="0"/>
              <a:t>tracheobronchitis</a:t>
            </a:r>
            <a:r>
              <a:rPr lang="en-US" dirty="0" smtClean="0"/>
              <a:t> develops</a:t>
            </a:r>
          </a:p>
          <a:p>
            <a:pPr lvl="1"/>
            <a:r>
              <a:rPr lang="en-US" dirty="0" smtClean="0"/>
              <a:t>Airway obstruction:  </a:t>
            </a:r>
            <a:r>
              <a:rPr lang="en-US" dirty="0" err="1" smtClean="0"/>
              <a:t>layngeal</a:t>
            </a:r>
            <a:r>
              <a:rPr lang="en-US" dirty="0" smtClean="0"/>
              <a:t> </a:t>
            </a:r>
            <a:r>
              <a:rPr lang="en-US" dirty="0" err="1" smtClean="0"/>
              <a:t>oedema</a:t>
            </a:r>
            <a:r>
              <a:rPr lang="en-US" dirty="0" smtClean="0"/>
              <a:t>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Haemophilus</a:t>
            </a:r>
            <a:r>
              <a:rPr lang="en-US" dirty="0" smtClean="0"/>
              <a:t> influenza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600F4"/>
                </a:solidFill>
              </a:rPr>
              <a:t>B.  Croup</a:t>
            </a:r>
          </a:p>
          <a:p>
            <a:pPr lvl="1"/>
            <a:r>
              <a:rPr lang="en-US" dirty="0" smtClean="0"/>
              <a:t>Acute inflammation &amp; obstruction of RESP TRACT (larynx, trachea, bronchi)</a:t>
            </a:r>
          </a:p>
          <a:p>
            <a:pPr lvl="1"/>
            <a:r>
              <a:rPr lang="en-US" dirty="0" smtClean="0"/>
              <a:t>Children 6 months to 3 years  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952"/>
          </a:xfrm>
        </p:spPr>
        <p:txBody>
          <a:bodyPr/>
          <a:lstStyle/>
          <a:p>
            <a:r>
              <a:rPr lang="en-US" b="1" dirty="0" smtClean="0"/>
              <a:t>Croup </a:t>
            </a:r>
            <a:r>
              <a:rPr lang="en-US" b="1" dirty="0" err="1" smtClean="0"/>
              <a:t>aetiology</a:t>
            </a:r>
            <a:r>
              <a:rPr lang="en-US" b="1" dirty="0" smtClean="0"/>
              <a:t>:  </a:t>
            </a:r>
            <a:r>
              <a:rPr lang="en-US" dirty="0" smtClean="0"/>
              <a:t>viral with 2ndary bacterial infection</a:t>
            </a:r>
          </a:p>
          <a:p>
            <a:endParaRPr lang="en-US" dirty="0" smtClean="0"/>
          </a:p>
          <a:p>
            <a:r>
              <a:rPr lang="en-US" b="1" dirty="0" smtClean="0"/>
              <a:t>Signs of obstruction:  </a:t>
            </a:r>
            <a:r>
              <a:rPr lang="en-US" dirty="0" err="1" smtClean="0"/>
              <a:t>stridor</a:t>
            </a:r>
            <a:r>
              <a:rPr lang="en-US" dirty="0" smtClean="0"/>
              <a:t> (difficulty breathing), tachycardia, cyanosis, restlessness</a:t>
            </a:r>
          </a:p>
          <a:p>
            <a:endParaRPr lang="en-US" dirty="0" smtClean="0"/>
          </a:p>
          <a:p>
            <a:r>
              <a:rPr lang="en-US" b="1" dirty="0" smtClean="0"/>
              <a:t>Management:  </a:t>
            </a:r>
            <a:r>
              <a:rPr lang="en-US" dirty="0" smtClean="0"/>
              <a:t>humidification, intubation or </a:t>
            </a:r>
            <a:r>
              <a:rPr lang="en-US" dirty="0" err="1" smtClean="0"/>
              <a:t>tracheostomy</a:t>
            </a:r>
            <a:r>
              <a:rPr lang="en-US" dirty="0" smtClean="0"/>
              <a:t>*</a:t>
            </a:r>
          </a:p>
          <a:p>
            <a:endParaRPr lang="en-US" dirty="0"/>
          </a:p>
        </p:txBody>
      </p:sp>
      <p:pic>
        <p:nvPicPr>
          <p:cNvPr id="4" name="Picture 3" descr="crou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474" y="3121152"/>
            <a:ext cx="4678326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600F4"/>
                </a:solidFill>
              </a:rPr>
              <a:t>Reactive Nodules</a:t>
            </a:r>
            <a:endParaRPr lang="en-US" dirty="0">
              <a:solidFill>
                <a:srgbClr val="F600F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Polyps:  </a:t>
            </a:r>
            <a:r>
              <a:rPr lang="en-US" dirty="0" smtClean="0"/>
              <a:t>common benign lesions associated with URTI (upper respiratory tract infections) after vocal abuse&gt; </a:t>
            </a:r>
            <a:r>
              <a:rPr lang="en-US" dirty="0" err="1" smtClean="0"/>
              <a:t>polypectomy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Singer’s Nodules:  </a:t>
            </a:r>
            <a:r>
              <a:rPr lang="en-US" dirty="0" smtClean="0"/>
              <a:t>smooth, round nodules at junction between anterior 1/3 and posterior 2/3 of vocal cords</a:t>
            </a:r>
          </a:p>
          <a:p>
            <a:r>
              <a:rPr lang="en-US" dirty="0" smtClean="0"/>
              <a:t>Singers, </a:t>
            </a:r>
            <a:r>
              <a:rPr lang="en-US" dirty="0" err="1" smtClean="0"/>
              <a:t>oedematous</a:t>
            </a:r>
            <a:r>
              <a:rPr lang="en-US" dirty="0" smtClean="0"/>
              <a:t> connective tissue with </a:t>
            </a:r>
            <a:r>
              <a:rPr lang="en-US" dirty="0" err="1" smtClean="0"/>
              <a:t>submucosal</a:t>
            </a:r>
            <a:r>
              <a:rPr lang="en-US" dirty="0" smtClean="0"/>
              <a:t> fibrosis covered by </a:t>
            </a:r>
            <a:r>
              <a:rPr lang="en-US" dirty="0" err="1" smtClean="0"/>
              <a:t>squamous</a:t>
            </a:r>
            <a:r>
              <a:rPr lang="en-US" dirty="0" smtClean="0"/>
              <a:t> epithelium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known-4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381873"/>
            <a:ext cx="4184650" cy="3351054"/>
          </a:xfrm>
        </p:spPr>
      </p:pic>
      <p:pic>
        <p:nvPicPr>
          <p:cNvPr id="5" name="Picture 4" descr="Vocal_Nodules_2_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057400"/>
            <a:ext cx="577850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/>
          <a:lstStyle/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papillomas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8229600" cy="2743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Papilloma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 </a:t>
            </a:r>
            <a:r>
              <a:rPr lang="en-US" dirty="0" smtClean="0"/>
              <a:t>warty </a:t>
            </a:r>
            <a:r>
              <a:rPr lang="en-US" dirty="0" err="1" smtClean="0"/>
              <a:t>papillomas</a:t>
            </a:r>
            <a:r>
              <a:rPr lang="en-US" dirty="0" smtClean="0"/>
              <a:t> on the larynx due to infection with Human </a:t>
            </a:r>
            <a:r>
              <a:rPr lang="en-US" dirty="0" err="1" smtClean="0"/>
              <a:t>Papillomavirus</a:t>
            </a:r>
            <a:r>
              <a:rPr lang="en-US" dirty="0" smtClean="0"/>
              <a:t> (HPV 11, 16), Solitary lesions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900000"/>
                </a:solidFill>
              </a:rPr>
              <a:t>Juvenile </a:t>
            </a:r>
            <a:r>
              <a:rPr lang="en-US" dirty="0" err="1" smtClean="0">
                <a:solidFill>
                  <a:srgbClr val="900000"/>
                </a:solidFill>
              </a:rPr>
              <a:t>Papillomatosis</a:t>
            </a:r>
            <a:r>
              <a:rPr lang="en-US" dirty="0" smtClean="0">
                <a:solidFill>
                  <a:srgbClr val="900000"/>
                </a:solidFill>
              </a:rPr>
              <a:t>:  </a:t>
            </a:r>
            <a:r>
              <a:rPr lang="en-US" dirty="0" smtClean="0"/>
              <a:t>multiple soft, pink </a:t>
            </a:r>
            <a:r>
              <a:rPr lang="en-US" dirty="0" err="1" smtClean="0"/>
              <a:t>papillomas</a:t>
            </a:r>
            <a:r>
              <a:rPr lang="en-US" dirty="0" smtClean="0"/>
              <a:t> on vocal cords in children</a:t>
            </a:r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900000"/>
                </a:solidFill>
              </a:rPr>
              <a:t>Histologically</a:t>
            </a:r>
            <a:r>
              <a:rPr lang="en-US" b="1" dirty="0" smtClean="0">
                <a:solidFill>
                  <a:srgbClr val="900000"/>
                </a:solidFill>
              </a:rPr>
              <a:t>:  </a:t>
            </a:r>
            <a:r>
              <a:rPr lang="en-US" dirty="0" smtClean="0"/>
              <a:t>florid viral warts, persistent &amp; recurrent, requires multiple excisions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apillo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058825"/>
            <a:ext cx="2743200" cy="264137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Sqaumous</a:t>
            </a:r>
            <a:r>
              <a:rPr lang="en-US" dirty="0" smtClean="0"/>
              <a:t> cell carcinoma of larynx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382000" cy="54833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2% of cancers, incidence 2 per 100,000 per year worldwide</a:t>
            </a:r>
          </a:p>
          <a:p>
            <a:r>
              <a:rPr lang="en-US" dirty="0" smtClean="0"/>
              <a:t>&gt; 40 years age, males more than females</a:t>
            </a:r>
          </a:p>
          <a:p>
            <a:r>
              <a:rPr lang="en-US" b="1" dirty="0" smtClean="0"/>
              <a:t>Risk factors:  </a:t>
            </a:r>
            <a:r>
              <a:rPr lang="en-US" dirty="0" smtClean="0"/>
              <a:t>smoking, radiation</a:t>
            </a:r>
          </a:p>
          <a:p>
            <a:r>
              <a:rPr lang="en-US" b="1" dirty="0" smtClean="0"/>
              <a:t>Affected sites:  </a:t>
            </a:r>
          </a:p>
          <a:p>
            <a:r>
              <a:rPr lang="en-US" dirty="0" err="1" smtClean="0"/>
              <a:t>supraglottic</a:t>
            </a:r>
            <a:r>
              <a:rPr lang="en-US" dirty="0" smtClean="0"/>
              <a:t> region (30%) </a:t>
            </a:r>
            <a:r>
              <a:rPr lang="en-US" dirty="0" err="1" smtClean="0"/>
              <a:t>eg</a:t>
            </a:r>
            <a:r>
              <a:rPr lang="en-US" dirty="0" smtClean="0"/>
              <a:t> epiglottis</a:t>
            </a:r>
          </a:p>
          <a:p>
            <a:r>
              <a:rPr lang="en-US" dirty="0" err="1" smtClean="0"/>
              <a:t>Glottic</a:t>
            </a:r>
            <a:r>
              <a:rPr lang="en-US" dirty="0" smtClean="0"/>
              <a:t> region (60%) true vocal cords, anterior and posterior </a:t>
            </a:r>
            <a:r>
              <a:rPr lang="en-US" dirty="0" err="1" smtClean="0"/>
              <a:t>commissures</a:t>
            </a:r>
            <a:endParaRPr lang="en-US" dirty="0" smtClean="0"/>
          </a:p>
          <a:p>
            <a:r>
              <a:rPr lang="en-US" dirty="0" err="1" smtClean="0"/>
              <a:t>Subglottic</a:t>
            </a:r>
            <a:r>
              <a:rPr lang="en-US" dirty="0" smtClean="0"/>
              <a:t> region (10%):  below the true vocal cords, above the 1</a:t>
            </a:r>
            <a:r>
              <a:rPr lang="en-US" baseline="30000" dirty="0" smtClean="0"/>
              <a:t>st</a:t>
            </a:r>
            <a:r>
              <a:rPr lang="en-US" dirty="0" smtClean="0"/>
              <a:t> tracheal ring</a:t>
            </a:r>
          </a:p>
          <a:p>
            <a:r>
              <a:rPr lang="en-US" b="1" dirty="0" smtClean="0"/>
              <a:t>Macroscopically:</a:t>
            </a:r>
            <a:r>
              <a:rPr lang="en-US" dirty="0" smtClean="0"/>
              <a:t>  ulcerated, gray papillary lesions</a:t>
            </a:r>
          </a:p>
          <a:p>
            <a:r>
              <a:rPr lang="en-US" b="1" dirty="0" smtClean="0"/>
              <a:t>Microscopically:  </a:t>
            </a:r>
            <a:r>
              <a:rPr lang="en-US" dirty="0" smtClean="0"/>
              <a:t>Well differentiated, keratinizing </a:t>
            </a:r>
            <a:r>
              <a:rPr lang="en-US" dirty="0" err="1" smtClean="0"/>
              <a:t>squamous</a:t>
            </a:r>
            <a:r>
              <a:rPr lang="en-US" dirty="0" smtClean="0"/>
              <a:t> carcinomas</a:t>
            </a:r>
          </a:p>
          <a:p>
            <a:r>
              <a:rPr lang="en-US" b="1" dirty="0" smtClean="0"/>
              <a:t>Spread: </a:t>
            </a:r>
            <a:r>
              <a:rPr lang="en-US" dirty="0" smtClean="0"/>
              <a:t>local, lymph, </a:t>
            </a:r>
            <a:r>
              <a:rPr lang="en-US" dirty="0" err="1" smtClean="0"/>
              <a:t>haematogenous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600F4"/>
                </a:solidFill>
              </a:rPr>
              <a:t>Disorders of the lungs</a:t>
            </a:r>
            <a:endParaRPr lang="en-US" dirty="0">
              <a:solidFill>
                <a:srgbClr val="F600F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Atelectasis</a:t>
            </a:r>
            <a:endParaRPr lang="en-US" dirty="0" smtClean="0"/>
          </a:p>
          <a:p>
            <a:pPr lvl="1"/>
            <a:r>
              <a:rPr lang="en-US" dirty="0" smtClean="0"/>
              <a:t>Defective expansion &amp; collapse of lungs</a:t>
            </a:r>
          </a:p>
          <a:p>
            <a:pPr lvl="1"/>
            <a:r>
              <a:rPr lang="en-US" dirty="0" smtClean="0"/>
              <a:t>As a result of:</a:t>
            </a:r>
          </a:p>
          <a:p>
            <a:pPr lvl="2"/>
            <a:r>
              <a:rPr lang="en-US" dirty="0" smtClean="0"/>
              <a:t>Obstruction {of large bronchial tubes leads to </a:t>
            </a:r>
            <a:r>
              <a:rPr lang="en-US" dirty="0" err="1" smtClean="0"/>
              <a:t>resorption</a:t>
            </a:r>
            <a:r>
              <a:rPr lang="en-US" dirty="0" smtClean="0"/>
              <a:t> of air from lung distal to obstruction- inhaled foreign bodies, bronchial cancer, TB, large lymph nodes, lung cancer}</a:t>
            </a:r>
          </a:p>
          <a:p>
            <a:pPr lvl="2"/>
            <a:r>
              <a:rPr lang="en-US" dirty="0" smtClean="0"/>
              <a:t>Compression {compression of lung by accumulation of fluid or air in pleural cavity}</a:t>
            </a:r>
          </a:p>
          <a:p>
            <a:pPr lvl="2"/>
            <a:r>
              <a:rPr lang="en-US" dirty="0" smtClean="0"/>
              <a:t>Scarring {causes contraction of parenchyma}</a:t>
            </a:r>
          </a:p>
          <a:p>
            <a:pPr lvl="2"/>
            <a:r>
              <a:rPr lang="en-US" dirty="0" smtClean="0"/>
              <a:t>Surfactant loss {failure of lung expansion}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Outcomes:  expansion may be aided by physiotherapy and </a:t>
            </a:r>
            <a:r>
              <a:rPr lang="en-US" dirty="0" err="1" smtClean="0"/>
              <a:t>bronchoscopy</a:t>
            </a:r>
            <a:r>
              <a:rPr lang="en-US" dirty="0" smtClean="0"/>
              <a:t> mediated removal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atelectasis</a:t>
            </a:r>
            <a:endParaRPr lang="en-US" dirty="0"/>
          </a:p>
        </p:txBody>
      </p:sp>
      <p:pic>
        <p:nvPicPr>
          <p:cNvPr id="4" name="Content Placeholder 3" descr="Atelectasis L lung-asthm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23727" y="1600200"/>
            <a:ext cx="4934545" cy="48736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obstructive pulmonary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Obstructive </a:t>
            </a:r>
            <a:r>
              <a:rPr lang="en-US" dirty="0" err="1" smtClean="0"/>
              <a:t>vs</a:t>
            </a:r>
            <a:r>
              <a:rPr lang="en-US" dirty="0" smtClean="0"/>
              <a:t> restrictive lung diseases</a:t>
            </a:r>
          </a:p>
          <a:p>
            <a:endParaRPr lang="en-US" dirty="0" smtClean="0"/>
          </a:p>
          <a:p>
            <a:r>
              <a:rPr lang="en-US" sz="2811" dirty="0" smtClean="0">
                <a:solidFill>
                  <a:schemeClr val="accent5">
                    <a:lumMod val="75000"/>
                  </a:schemeClr>
                </a:solidFill>
              </a:rPr>
              <a:t>Obstructive:  </a:t>
            </a:r>
            <a:r>
              <a:rPr lang="en-US" dirty="0" smtClean="0"/>
              <a:t>obstruction to air flow within lungs, although lungs may be hyper inflated.  If chronic &gt;  COPD chronic obstructive pulmonary disease</a:t>
            </a:r>
          </a:p>
          <a:p>
            <a:endParaRPr lang="en-US" dirty="0" smtClean="0"/>
          </a:p>
          <a:p>
            <a:r>
              <a:rPr lang="en-US" sz="2811" dirty="0" smtClean="0">
                <a:solidFill>
                  <a:srgbClr val="5F8804"/>
                </a:solidFill>
              </a:rPr>
              <a:t>Restrictive:  </a:t>
            </a:r>
            <a:r>
              <a:rPr lang="en-US" dirty="0" smtClean="0"/>
              <a:t>obstruction to EXPANSION of lungs (fibrosis or </a:t>
            </a:r>
            <a:r>
              <a:rPr lang="en-US" dirty="0" err="1" smtClean="0"/>
              <a:t>oedema</a:t>
            </a:r>
            <a:r>
              <a:rPr lang="en-US" dirty="0" smtClean="0"/>
              <a:t>) so that they can only take in a limited amount of air</a:t>
            </a:r>
          </a:p>
          <a:p>
            <a:pPr lvl="1"/>
            <a:r>
              <a:rPr lang="en-US" dirty="0" smtClean="0"/>
              <a:t>Lungs are under inflated, rate of airflow unaffected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:  pulmonary fibrosis</a:t>
            </a:r>
          </a:p>
          <a:p>
            <a:r>
              <a:rPr lang="en-US" dirty="0" smtClean="0"/>
              <a:t>Both obstructive &amp; restrictive lung disease:  impairs pulmonary function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70F0C"/>
                </a:solidFill>
              </a:rPr>
              <a:t>OBJECTIVES</a:t>
            </a:r>
            <a:endParaRPr lang="en-US" dirty="0">
              <a:solidFill>
                <a:srgbClr val="C70F0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Upper Respiratory Tract Disorders</a:t>
            </a:r>
          </a:p>
          <a:p>
            <a:pPr lvl="1"/>
            <a:r>
              <a:rPr lang="en-US" dirty="0" smtClean="0"/>
              <a:t>Inflammatory conditions</a:t>
            </a:r>
          </a:p>
          <a:p>
            <a:pPr lvl="1"/>
            <a:r>
              <a:rPr lang="en-US" dirty="0" err="1" smtClean="0"/>
              <a:t>Neoplasms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23EB00"/>
                </a:solidFill>
              </a:rPr>
              <a:t>Lung Diseases</a:t>
            </a:r>
          </a:p>
          <a:p>
            <a:pPr lvl="1"/>
            <a:r>
              <a:rPr lang="en-US" dirty="0" smtClean="0"/>
              <a:t>COPD</a:t>
            </a:r>
          </a:p>
          <a:p>
            <a:pPr lvl="1"/>
            <a:r>
              <a:rPr lang="en-US" dirty="0" smtClean="0"/>
              <a:t>Emphysema</a:t>
            </a:r>
          </a:p>
          <a:p>
            <a:pPr lvl="1"/>
            <a:r>
              <a:rPr lang="en-US" dirty="0" smtClean="0"/>
              <a:t>Asthma</a:t>
            </a:r>
          </a:p>
          <a:p>
            <a:pPr lvl="1"/>
            <a:r>
              <a:rPr lang="en-US" dirty="0" smtClean="0"/>
              <a:t>Bronchitis</a:t>
            </a:r>
          </a:p>
          <a:p>
            <a:pPr lvl="1"/>
            <a:r>
              <a:rPr lang="en-US" dirty="0" err="1" smtClean="0"/>
              <a:t>Neoplasms</a:t>
            </a:r>
            <a:endParaRPr lang="en-US" dirty="0" smtClean="0"/>
          </a:p>
          <a:p>
            <a:pPr lvl="1"/>
            <a:r>
              <a:rPr lang="en-US" dirty="0" smtClean="0"/>
              <a:t>Interstitial diseases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382000" cy="624535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Mechanisms:  </a:t>
            </a:r>
            <a:r>
              <a:rPr lang="en-US" dirty="0" smtClean="0"/>
              <a:t>by which airflow may be reduced in COPD causing 2 clinical pictures</a:t>
            </a:r>
          </a:p>
          <a:p>
            <a:endParaRPr lang="en-US" dirty="0" smtClean="0"/>
          </a:p>
          <a:p>
            <a:r>
              <a:rPr lang="en-US" dirty="0" smtClean="0"/>
              <a:t>1)  increased airway resistance, by narrow airways </a:t>
            </a:r>
            <a:r>
              <a:rPr lang="en-US" dirty="0" err="1" smtClean="0"/>
              <a:t>eg</a:t>
            </a:r>
            <a:r>
              <a:rPr lang="en-US" dirty="0" smtClean="0"/>
              <a:t> bronchitis, </a:t>
            </a:r>
            <a:r>
              <a:rPr lang="en-US" dirty="0" err="1" smtClean="0"/>
              <a:t>bronchiectasis</a:t>
            </a:r>
            <a:r>
              <a:rPr lang="en-US" dirty="0" smtClean="0"/>
              <a:t>, asthma results in </a:t>
            </a:r>
            <a:r>
              <a:rPr lang="en-US" dirty="0" err="1" smtClean="0"/>
              <a:t>hypercapnea</a:t>
            </a:r>
            <a:r>
              <a:rPr lang="en-US" dirty="0" smtClean="0"/>
              <a:t>*  hypoxemia*, cyanosis</a:t>
            </a:r>
          </a:p>
          <a:p>
            <a:r>
              <a:rPr lang="en-US" dirty="0" smtClean="0"/>
              <a:t>2)  decreased outflow pressure due to loss of elastic recoil of lungs, </a:t>
            </a:r>
            <a:r>
              <a:rPr lang="en-US" dirty="0" err="1" smtClean="0"/>
              <a:t>eg</a:t>
            </a:r>
            <a:r>
              <a:rPr lang="en-US" dirty="0" smtClean="0"/>
              <a:t> emphysema</a:t>
            </a:r>
          </a:p>
          <a:p>
            <a:endParaRPr lang="en-US" dirty="0" smtClean="0"/>
          </a:p>
          <a:p>
            <a:r>
              <a:rPr lang="en-US" sz="2811" b="1" dirty="0" smtClean="0"/>
              <a:t>Diagnosis &amp; treatment:  CHEST X RAY</a:t>
            </a:r>
          </a:p>
          <a:p>
            <a:r>
              <a:rPr lang="en-US" dirty="0" smtClean="0"/>
              <a:t>*  SEE hyperinflation, flat hemi diaphragms, reduced peripheral vascular markings, </a:t>
            </a:r>
            <a:r>
              <a:rPr lang="en-US" dirty="0" err="1" smtClean="0"/>
              <a:t>bullae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And lung function tests</a:t>
            </a:r>
          </a:p>
          <a:p>
            <a:r>
              <a:rPr lang="en-US" dirty="0" smtClean="0"/>
              <a:t>Physiotherapy</a:t>
            </a:r>
          </a:p>
          <a:p>
            <a:r>
              <a:rPr lang="en-US" dirty="0" smtClean="0"/>
              <a:t>Bronchodilators</a:t>
            </a:r>
          </a:p>
          <a:p>
            <a:r>
              <a:rPr lang="en-US" dirty="0" smtClean="0"/>
              <a:t>Antibiotics </a:t>
            </a:r>
          </a:p>
          <a:p>
            <a:r>
              <a:rPr lang="en-US" i="1" dirty="0" smtClean="0">
                <a:solidFill>
                  <a:srgbClr val="F600F4"/>
                </a:solidFill>
              </a:rPr>
              <a:t>Note:  respiratory centers of some patients with COPD are insensitive to CO2 , relying on hypoxic drive to maintain respiration.  Therefore, it is dangerous to give 02 without careful observation  </a:t>
            </a:r>
            <a:endParaRPr lang="en-US" i="1" dirty="0">
              <a:solidFill>
                <a:srgbClr val="F600F4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Lobar </a:t>
            </a:r>
            <a:r>
              <a:rPr lang="en-US" dirty="0" err="1" smtClean="0"/>
              <a:t>atelectasis</a:t>
            </a:r>
            <a:endParaRPr lang="en-US" dirty="0"/>
          </a:p>
        </p:txBody>
      </p:sp>
      <p:pic>
        <p:nvPicPr>
          <p:cNvPr id="4" name="Content Placeholder 3" descr="lobar-atelectasi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83169" y="1600200"/>
            <a:ext cx="6015661" cy="48736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emphysema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924800" cy="55595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Permanent dilatation of any part of the air spaces DISTAL to terminal bronchiole with or without destruction of tissue, but with NO SCARRING</a:t>
            </a:r>
          </a:p>
          <a:p>
            <a:r>
              <a:rPr lang="en-US" dirty="0" smtClean="0"/>
              <a:t>Common conditions, increasing with age, males more than females</a:t>
            </a:r>
          </a:p>
          <a:p>
            <a:r>
              <a:rPr lang="en-US" b="1" dirty="0" err="1" smtClean="0">
                <a:solidFill>
                  <a:srgbClr val="F600F4"/>
                </a:solidFill>
              </a:rPr>
              <a:t>Aetiology</a:t>
            </a:r>
            <a:r>
              <a:rPr lang="en-US" b="1" dirty="0" smtClean="0">
                <a:solidFill>
                  <a:srgbClr val="F600F4"/>
                </a:solidFill>
              </a:rPr>
              <a:t>:  </a:t>
            </a:r>
            <a:r>
              <a:rPr lang="en-US" dirty="0" smtClean="0"/>
              <a:t>includes smoking, atmospheric pollution, family history</a:t>
            </a:r>
          </a:p>
          <a:p>
            <a:r>
              <a:rPr lang="en-US" dirty="0" smtClean="0"/>
              <a:t>Associated with chronic bronchitis, and alpha 1 anti </a:t>
            </a:r>
            <a:r>
              <a:rPr lang="en-US" dirty="0" err="1" smtClean="0"/>
              <a:t>trypsin</a:t>
            </a:r>
            <a:r>
              <a:rPr lang="en-US" dirty="0" smtClean="0"/>
              <a:t> deficiency</a:t>
            </a:r>
          </a:p>
          <a:p>
            <a:endParaRPr lang="en-US" dirty="0" smtClean="0"/>
          </a:p>
          <a:p>
            <a:r>
              <a:rPr lang="en-US" sz="2588" b="1" dirty="0" smtClean="0">
                <a:solidFill>
                  <a:srgbClr val="F600F4"/>
                </a:solidFill>
              </a:rPr>
              <a:t>Pathogenesis:  </a:t>
            </a:r>
            <a:r>
              <a:rPr lang="en-US" dirty="0" smtClean="0"/>
              <a:t>extra cellular proteases secreted into lung by inflammatory cells are inhibited by protease inhibitors (alpha 1 anti </a:t>
            </a:r>
            <a:r>
              <a:rPr lang="en-US" dirty="0" err="1" smtClean="0"/>
              <a:t>trypsin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Theses inhibitors are inactive (by smoke) or absent, resulting in continued activity of proteases with destruction of lung parenchyma</a:t>
            </a:r>
          </a:p>
          <a:p>
            <a:r>
              <a:rPr lang="en-US" dirty="0" smtClean="0"/>
              <a:t>Leads to loss of elastic recoil in lungs and decreased area of available gaseous exchange.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387384-smoking-and-emphysem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84783" y="838200"/>
            <a:ext cx="6027406" cy="56356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600F4"/>
                </a:solidFill>
              </a:rPr>
              <a:t>Types of emphysema</a:t>
            </a:r>
            <a:endParaRPr lang="en-US" dirty="0">
              <a:solidFill>
                <a:srgbClr val="F600F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/>
          <a:lstStyle/>
          <a:p>
            <a:r>
              <a:rPr lang="en-US" dirty="0" smtClean="0"/>
              <a:t>Defined by location of damage in respiratory </a:t>
            </a:r>
            <a:r>
              <a:rPr lang="en-US" dirty="0" err="1" smtClean="0"/>
              <a:t>acinus</a:t>
            </a:r>
            <a:endParaRPr lang="en-US" dirty="0" smtClean="0"/>
          </a:p>
          <a:p>
            <a:r>
              <a:rPr lang="en-US" b="1" dirty="0" smtClean="0">
                <a:solidFill>
                  <a:srgbClr val="F600F4"/>
                </a:solidFill>
              </a:rPr>
              <a:t>1.  </a:t>
            </a:r>
            <a:r>
              <a:rPr lang="en-US" b="1" dirty="0" err="1" smtClean="0">
                <a:solidFill>
                  <a:srgbClr val="F600F4"/>
                </a:solidFill>
              </a:rPr>
              <a:t>Centrilobar</a:t>
            </a:r>
            <a:r>
              <a:rPr lang="en-US" b="1" dirty="0" smtClean="0">
                <a:solidFill>
                  <a:srgbClr val="F600F4"/>
                </a:solidFill>
              </a:rPr>
              <a:t>:  </a:t>
            </a:r>
            <a:r>
              <a:rPr lang="en-US" dirty="0" smtClean="0"/>
              <a:t>dilatation of respiratory bronchioles at centre of </a:t>
            </a:r>
            <a:r>
              <a:rPr lang="en-US" dirty="0" err="1" smtClean="0"/>
              <a:t>acinus</a:t>
            </a:r>
            <a:r>
              <a:rPr lang="en-US" dirty="0" smtClean="0"/>
              <a:t>, lesions in upper lobes</a:t>
            </a:r>
          </a:p>
          <a:p>
            <a:r>
              <a:rPr lang="en-US" b="1" dirty="0" smtClean="0">
                <a:solidFill>
                  <a:srgbClr val="F600F4"/>
                </a:solidFill>
              </a:rPr>
              <a:t>2.  pan lobar:  </a:t>
            </a:r>
            <a:r>
              <a:rPr lang="en-US" dirty="0" smtClean="0"/>
              <a:t>dilatation of terminal alveoli, later affects bronchioles and whole </a:t>
            </a:r>
            <a:r>
              <a:rPr lang="en-US" dirty="0" err="1" smtClean="0"/>
              <a:t>acinus</a:t>
            </a:r>
            <a:r>
              <a:rPr lang="en-US" dirty="0" smtClean="0"/>
              <a:t>, affects lower lobes</a:t>
            </a:r>
          </a:p>
          <a:p>
            <a:r>
              <a:rPr lang="en-US" b="1" dirty="0" smtClean="0">
                <a:solidFill>
                  <a:srgbClr val="F600F4"/>
                </a:solidFill>
              </a:rPr>
              <a:t>3.  </a:t>
            </a:r>
            <a:r>
              <a:rPr lang="en-US" b="1" dirty="0" err="1" smtClean="0">
                <a:solidFill>
                  <a:srgbClr val="F600F4"/>
                </a:solidFill>
              </a:rPr>
              <a:t>paraseptal</a:t>
            </a:r>
            <a:r>
              <a:rPr lang="en-US" b="1" dirty="0" smtClean="0">
                <a:solidFill>
                  <a:srgbClr val="F600F4"/>
                </a:solidFill>
              </a:rPr>
              <a:t>:  </a:t>
            </a:r>
            <a:r>
              <a:rPr lang="en-US" dirty="0" smtClean="0"/>
              <a:t>air spaces at periphery of </a:t>
            </a:r>
            <a:r>
              <a:rPr lang="en-US" dirty="0" err="1" smtClean="0"/>
              <a:t>loules</a:t>
            </a:r>
            <a:r>
              <a:rPr lang="en-US" dirty="0" smtClean="0"/>
              <a:t>, adjacent to pleura</a:t>
            </a:r>
          </a:p>
          <a:p>
            <a:r>
              <a:rPr lang="en-US" b="1" dirty="0" smtClean="0">
                <a:solidFill>
                  <a:srgbClr val="F600F4"/>
                </a:solidFill>
              </a:rPr>
              <a:t>4.  irregular:  </a:t>
            </a:r>
            <a:r>
              <a:rPr lang="en-US" dirty="0" smtClean="0"/>
              <a:t>scarring, trapped air following lung fibrosis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err="1" smtClean="0"/>
              <a:t>Centrilobar</a:t>
            </a:r>
            <a:r>
              <a:rPr lang="en-US" dirty="0" smtClean="0"/>
              <a:t> emphysema</a:t>
            </a:r>
            <a:endParaRPr lang="en-US" dirty="0"/>
          </a:p>
        </p:txBody>
      </p:sp>
      <p:pic>
        <p:nvPicPr>
          <p:cNvPr id="4" name="Content Placeholder 3" descr="Unknown-5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799" y="1600201"/>
            <a:ext cx="7147173" cy="478210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600F4"/>
                </a:solidFill>
              </a:rPr>
              <a:t>Clinical features</a:t>
            </a:r>
            <a:endParaRPr lang="en-US" b="1" dirty="0">
              <a:solidFill>
                <a:srgbClr val="F600F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Early stage:  </a:t>
            </a:r>
            <a:r>
              <a:rPr lang="en-US" dirty="0" smtClean="0"/>
              <a:t>rapid respiratory rate enables individuals to maintain blood oxygenation, so levels of C02 and 02 are near normal, “breathless pink puffers” not cyanoses, but on exertion, hypoxic</a:t>
            </a:r>
          </a:p>
          <a:p>
            <a:r>
              <a:rPr lang="en-US" b="1" dirty="0" smtClean="0"/>
              <a:t>Later stage:  </a:t>
            </a:r>
            <a:r>
              <a:rPr lang="en-US" dirty="0" smtClean="0"/>
              <a:t>reduced O2 uptake even at rest.  </a:t>
            </a:r>
            <a:r>
              <a:rPr lang="en-US" dirty="0" err="1" smtClean="0"/>
              <a:t>Devline</a:t>
            </a:r>
            <a:r>
              <a:rPr lang="en-US" dirty="0" smtClean="0"/>
              <a:t> in respiratory function, cyanosis, </a:t>
            </a:r>
            <a:r>
              <a:rPr lang="en-US" dirty="0" err="1" smtClean="0"/>
              <a:t>hypercapnea</a:t>
            </a:r>
            <a:r>
              <a:rPr lang="en-US" dirty="0" smtClean="0"/>
              <a:t>, </a:t>
            </a:r>
            <a:r>
              <a:rPr lang="en-US" dirty="0" err="1" smtClean="0"/>
              <a:t>cor</a:t>
            </a:r>
            <a:r>
              <a:rPr lang="en-US" dirty="0" smtClean="0"/>
              <a:t> </a:t>
            </a:r>
            <a:r>
              <a:rPr lang="en-US" dirty="0" err="1" smtClean="0"/>
              <a:t>pulmonale</a:t>
            </a:r>
            <a:r>
              <a:rPr lang="en-US" dirty="0" smtClean="0"/>
              <a:t> (right heart failure)</a:t>
            </a:r>
          </a:p>
          <a:p>
            <a:endParaRPr lang="en-US" dirty="0" smtClean="0"/>
          </a:p>
          <a:p>
            <a:r>
              <a:rPr lang="en-US" sz="2800" b="1" dirty="0" smtClean="0"/>
              <a:t>CXR:</a:t>
            </a:r>
          </a:p>
          <a:p>
            <a:r>
              <a:rPr lang="en-US" dirty="0" err="1" smtClean="0"/>
              <a:t>Hyperinflated</a:t>
            </a:r>
            <a:r>
              <a:rPr lang="en-US" dirty="0" smtClean="0"/>
              <a:t>, trachea descended (decreased distance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>
                <a:solidFill>
                  <a:srgbClr val="5F8804"/>
                </a:solidFill>
              </a:rPr>
              <a:t>Chronic bronchitis</a:t>
            </a:r>
            <a:endParaRPr lang="en-US" dirty="0">
              <a:solidFill>
                <a:srgbClr val="5F88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305800" cy="54071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Cough productive of sputum on most days for 3 months of the year for at least 2 successive years</a:t>
            </a:r>
          </a:p>
          <a:p>
            <a:r>
              <a:rPr lang="en-US" i="1" dirty="0" smtClean="0"/>
              <a:t>Middle aged men, associated with smoking</a:t>
            </a:r>
          </a:p>
          <a:p>
            <a:r>
              <a:rPr lang="en-US" b="1" dirty="0" smtClean="0"/>
              <a:t>Pathogenesis:</a:t>
            </a:r>
          </a:p>
          <a:p>
            <a:pPr lvl="1"/>
            <a:r>
              <a:rPr lang="en-US" b="1" dirty="0" smtClean="0"/>
              <a:t>Irritation by cigarette smoke </a:t>
            </a:r>
            <a:r>
              <a:rPr lang="en-US" dirty="0" smtClean="0"/>
              <a:t>causes inflammation of the respiratory bronchioles (</a:t>
            </a:r>
            <a:r>
              <a:rPr lang="en-US" dirty="0" err="1" smtClean="0"/>
              <a:t>bronchiolitis</a:t>
            </a:r>
            <a:r>
              <a:rPr lang="en-US" dirty="0" smtClean="0"/>
              <a:t>) and increased mucus secretion</a:t>
            </a:r>
          </a:p>
          <a:p>
            <a:pPr lvl="1"/>
            <a:r>
              <a:rPr lang="en-US" dirty="0" smtClean="0"/>
              <a:t>Hyper secretion of mucus associated with hypertrophy, and hyperplasia of bronchiole mucus secreting glands</a:t>
            </a:r>
          </a:p>
          <a:p>
            <a:pPr lvl="1"/>
            <a:r>
              <a:rPr lang="en-US" b="1" dirty="0" smtClean="0"/>
              <a:t>The </a:t>
            </a:r>
            <a:r>
              <a:rPr lang="en-US" b="1" dirty="0" smtClean="0"/>
              <a:t>R</a:t>
            </a:r>
            <a:r>
              <a:rPr lang="en-US" b="1" dirty="0" smtClean="0"/>
              <a:t>eid index:  </a:t>
            </a:r>
            <a:r>
              <a:rPr lang="en-US" dirty="0" smtClean="0"/>
              <a:t>gives the ratio of gland to wall thickness in the bronchus,</a:t>
            </a:r>
          </a:p>
          <a:p>
            <a:pPr lvl="1"/>
            <a:r>
              <a:rPr lang="en-US" dirty="0" smtClean="0"/>
              <a:t>It is significantly increased in chronic bronchitis</a:t>
            </a:r>
          </a:p>
          <a:p>
            <a:pPr lvl="1"/>
            <a:r>
              <a:rPr lang="en-US" dirty="0" smtClean="0"/>
              <a:t>Bronchiolar obstruction must be extensive and widespread to give symptoms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b="1" dirty="0" smtClean="0">
                <a:solidFill>
                  <a:srgbClr val="5F8804"/>
                </a:solidFill>
              </a:rPr>
              <a:t>Clinical features:  </a:t>
            </a:r>
            <a:r>
              <a:rPr lang="en-US" b="1" dirty="0" smtClean="0"/>
              <a:t>early stages:  </a:t>
            </a:r>
            <a:r>
              <a:rPr lang="en-US" dirty="0" smtClean="0"/>
              <a:t>chronic cough with sputum</a:t>
            </a:r>
          </a:p>
          <a:p>
            <a:pPr lvl="1"/>
            <a:r>
              <a:rPr lang="en-US" b="1" dirty="0" smtClean="0"/>
              <a:t>Later stages:  </a:t>
            </a:r>
            <a:r>
              <a:rPr lang="en-US" dirty="0" smtClean="0"/>
              <a:t>disease progresses to more severe, </a:t>
            </a:r>
            <a:r>
              <a:rPr lang="en-US" dirty="0" err="1" smtClean="0"/>
              <a:t>hypoxaemia</a:t>
            </a:r>
            <a:r>
              <a:rPr lang="en-US" dirty="0" smtClean="0"/>
              <a:t>, cyanosis, </a:t>
            </a:r>
            <a:r>
              <a:rPr lang="en-US" dirty="0" err="1" smtClean="0"/>
              <a:t>hypercapnea</a:t>
            </a:r>
            <a:r>
              <a:rPr lang="en-US" dirty="0" smtClean="0"/>
              <a:t>, </a:t>
            </a:r>
            <a:r>
              <a:rPr lang="en-US" dirty="0" err="1" smtClean="0"/>
              <a:t>cor</a:t>
            </a:r>
            <a:r>
              <a:rPr lang="en-US" dirty="0" smtClean="0"/>
              <a:t> </a:t>
            </a:r>
            <a:r>
              <a:rPr lang="en-US" dirty="0" err="1" smtClean="0"/>
              <a:t>pulmonale</a:t>
            </a:r>
            <a:r>
              <a:rPr lang="en-US" dirty="0" smtClean="0"/>
              <a:t>, respiratory failure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known-6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62000" y="762000"/>
            <a:ext cx="7801310" cy="584345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f_bot_chrb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7000"/>
            <a:ext cx="7442200" cy="660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0"/>
            <a:ext cx="7086600" cy="1256273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Inflammatory Conditions Upper Respiratory Tract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dirty="0" smtClean="0">
                <a:solidFill>
                  <a:srgbClr val="4A7206"/>
                </a:solidFill>
              </a:rPr>
              <a:t>Rhinitis:</a:t>
            </a:r>
          </a:p>
          <a:p>
            <a:pPr lvl="1"/>
            <a:r>
              <a:rPr lang="en-US" dirty="0" smtClean="0"/>
              <a:t>Inflammation of nasal mucosa</a:t>
            </a:r>
          </a:p>
          <a:p>
            <a:pPr lvl="1"/>
            <a:r>
              <a:rPr lang="en-US" dirty="0" smtClean="0"/>
              <a:t>Acute or chronic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4A7206"/>
                </a:solidFill>
              </a:rPr>
              <a:t>Acute  </a:t>
            </a:r>
          </a:p>
          <a:p>
            <a:pPr lvl="1"/>
            <a:r>
              <a:rPr lang="en-US" dirty="0" err="1" smtClean="0"/>
              <a:t>Aetiology</a:t>
            </a:r>
            <a:r>
              <a:rPr lang="en-US" dirty="0" smtClean="0"/>
              <a:t>:  infection (viral:  rhinovirus, respiratory </a:t>
            </a:r>
            <a:r>
              <a:rPr lang="en-US" dirty="0" err="1" smtClean="0"/>
              <a:t>syncytial</a:t>
            </a:r>
            <a:r>
              <a:rPr lang="en-US" dirty="0" smtClean="0"/>
              <a:t> virus, influenza, corona) or allergy (hay fever) type I hypersensitivity reaction</a:t>
            </a:r>
          </a:p>
          <a:p>
            <a:pPr lvl="2"/>
            <a:r>
              <a:rPr lang="en-US" dirty="0" smtClean="0"/>
              <a:t>Signs:  blocks nasal airways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4A7206"/>
                </a:solidFill>
              </a:rPr>
              <a:t>Chronic</a:t>
            </a:r>
            <a:r>
              <a:rPr lang="en-US" dirty="0" smtClean="0"/>
              <a:t>  infection / allergy causing chronic inflammation	</a:t>
            </a:r>
          </a:p>
          <a:p>
            <a:pPr lvl="1"/>
            <a:r>
              <a:rPr lang="en-US" dirty="0" smtClean="0"/>
              <a:t>Signs:  Macroscopic:  nasal polyps, microscopic:  </a:t>
            </a:r>
            <a:r>
              <a:rPr lang="en-US" dirty="0" err="1" smtClean="0"/>
              <a:t>oedematous</a:t>
            </a:r>
            <a:r>
              <a:rPr lang="en-US" dirty="0" smtClean="0"/>
              <a:t> tissue with inflammatory cells, </a:t>
            </a:r>
            <a:r>
              <a:rPr lang="en-US" dirty="0" err="1" smtClean="0"/>
              <a:t>eosinophils</a:t>
            </a:r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Bronchial </a:t>
            </a:r>
            <a:r>
              <a:rPr lang="en-US" b="1" dirty="0" smtClean="0">
                <a:solidFill>
                  <a:srgbClr val="23EB00"/>
                </a:solidFill>
              </a:rPr>
              <a:t>asthma</a:t>
            </a:r>
            <a:endParaRPr lang="en-US" b="1" dirty="0">
              <a:solidFill>
                <a:srgbClr val="23EB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/>
          <a:lstStyle/>
          <a:p>
            <a:r>
              <a:rPr lang="en-US" dirty="0" smtClean="0"/>
              <a:t>Increased irritability of bronchial tree, with narrowing of airways, may reverse spontaneously or after </a:t>
            </a:r>
            <a:r>
              <a:rPr lang="en-US" dirty="0" err="1" smtClean="0"/>
              <a:t>broncho</a:t>
            </a:r>
            <a:r>
              <a:rPr lang="en-US" dirty="0" smtClean="0"/>
              <a:t> dilator treatment.</a:t>
            </a:r>
          </a:p>
          <a:p>
            <a:r>
              <a:rPr lang="en-US" dirty="0" smtClean="0"/>
              <a:t>Triggers</a:t>
            </a:r>
          </a:p>
          <a:p>
            <a:pPr lvl="1"/>
            <a:r>
              <a:rPr lang="en-US" dirty="0" smtClean="0"/>
              <a:t>Allergy:  </a:t>
            </a:r>
            <a:r>
              <a:rPr lang="en-US" dirty="0" err="1" smtClean="0"/>
              <a:t>allergans</a:t>
            </a:r>
            <a:r>
              <a:rPr lang="en-US" dirty="0" smtClean="0"/>
              <a:t>* trigger </a:t>
            </a:r>
            <a:r>
              <a:rPr lang="en-US" dirty="0" err="1" smtClean="0"/>
              <a:t>IgE</a:t>
            </a:r>
            <a:r>
              <a:rPr lang="en-US" dirty="0" smtClean="0"/>
              <a:t> mediated type I hypersensitivity (dust mites, food, animal </a:t>
            </a:r>
            <a:r>
              <a:rPr lang="en-US" dirty="0" err="1" smtClean="0"/>
              <a:t>danders</a:t>
            </a:r>
            <a:r>
              <a:rPr lang="en-US" dirty="0" smtClean="0"/>
              <a:t>, drugs)</a:t>
            </a:r>
          </a:p>
          <a:p>
            <a:pPr lvl="1"/>
            <a:r>
              <a:rPr lang="en-US" dirty="0" smtClean="0"/>
              <a:t>Infection:  respiratory tract infection can trigger </a:t>
            </a:r>
            <a:r>
              <a:rPr lang="en-US" dirty="0" err="1" smtClean="0"/>
              <a:t>bronchoconstriction</a:t>
            </a:r>
            <a:endParaRPr lang="en-US" dirty="0" smtClean="0"/>
          </a:p>
          <a:p>
            <a:pPr lvl="1"/>
            <a:r>
              <a:rPr lang="en-US" dirty="0" smtClean="0"/>
              <a:t>Occupational exposure:  allergens, direct irritation</a:t>
            </a:r>
          </a:p>
          <a:p>
            <a:pPr lvl="1"/>
            <a:r>
              <a:rPr lang="en-US" dirty="0" smtClean="0"/>
              <a:t>Drugs:  beta antagonists, aspirin</a:t>
            </a:r>
          </a:p>
          <a:p>
            <a:pPr lvl="1"/>
            <a:r>
              <a:rPr lang="en-US" dirty="0" smtClean="0"/>
              <a:t>Irritant gases:  </a:t>
            </a:r>
            <a:r>
              <a:rPr lang="en-US" dirty="0" err="1" smtClean="0"/>
              <a:t>sulphur</a:t>
            </a:r>
            <a:r>
              <a:rPr lang="en-US" dirty="0" smtClean="0"/>
              <a:t> dioxide, nitric oxide, ozone smog</a:t>
            </a:r>
          </a:p>
          <a:p>
            <a:pPr lvl="1"/>
            <a:r>
              <a:rPr lang="en-US" dirty="0" smtClean="0"/>
              <a:t>Psychological stress, cold air, exercise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th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66801"/>
            <a:ext cx="7067246" cy="46867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305800" cy="6016752"/>
          </a:xfrm>
        </p:spPr>
        <p:txBody>
          <a:bodyPr/>
          <a:lstStyle/>
          <a:p>
            <a:r>
              <a:rPr lang="en-US" dirty="0" smtClean="0"/>
              <a:t>Asthma is associated with atopic disease, eczema, hay fever, some allergies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Asthma can be classified as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1)  Extrinsic (atopic):  </a:t>
            </a:r>
            <a:r>
              <a:rPr lang="en-US" dirty="0" smtClean="0"/>
              <a:t>early onset asthma, triggered by allergens, individuals have </a:t>
            </a:r>
            <a:r>
              <a:rPr lang="en-US" dirty="0" err="1" smtClean="0"/>
              <a:t>IgE</a:t>
            </a:r>
            <a:r>
              <a:rPr lang="en-US" dirty="0" smtClean="0"/>
              <a:t> levels raised, commonest type of asthma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2)  Intrinsic:  non atopic:  </a:t>
            </a:r>
            <a:r>
              <a:rPr lang="en-US" dirty="0" smtClean="0"/>
              <a:t>late onset asthma, triggered by infection of URT.  </a:t>
            </a:r>
            <a:r>
              <a:rPr lang="en-US" dirty="0" err="1" smtClean="0"/>
              <a:t>IgE</a:t>
            </a:r>
            <a:r>
              <a:rPr lang="en-US" dirty="0" smtClean="0"/>
              <a:t> levels are normal, no family </a:t>
            </a:r>
            <a:r>
              <a:rPr lang="en-US" dirty="0" err="1" smtClean="0"/>
              <a:t>history,skin</a:t>
            </a:r>
            <a:r>
              <a:rPr lang="en-US" dirty="0" smtClean="0"/>
              <a:t> testing is negative</a:t>
            </a:r>
          </a:p>
          <a:p>
            <a:pPr lvl="1"/>
            <a:r>
              <a:rPr lang="en-US" dirty="0" smtClean="0"/>
              <a:t>Pathogenesis:  both types, obstruction is caused by a combination of </a:t>
            </a:r>
            <a:r>
              <a:rPr lang="en-US" dirty="0" err="1" smtClean="0"/>
              <a:t>bronchospasm</a:t>
            </a:r>
            <a:r>
              <a:rPr lang="en-US" dirty="0" smtClean="0"/>
              <a:t>, </a:t>
            </a:r>
            <a:r>
              <a:rPr lang="en-US" dirty="0" err="1" smtClean="0"/>
              <a:t>oedema</a:t>
            </a:r>
            <a:r>
              <a:rPr lang="en-US" dirty="0" smtClean="0"/>
              <a:t>, mucus plugging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lvl="1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Phases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1:  early (15 minutes):  </a:t>
            </a:r>
            <a:r>
              <a:rPr lang="en-US" dirty="0" smtClean="0"/>
              <a:t>rapid onset of </a:t>
            </a:r>
            <a:r>
              <a:rPr lang="en-US" dirty="0" err="1" smtClean="0"/>
              <a:t>bronchoconstriction</a:t>
            </a:r>
            <a:r>
              <a:rPr lang="en-US" dirty="0" smtClean="0"/>
              <a:t>, caused by histamine release from mast cell </a:t>
            </a:r>
            <a:r>
              <a:rPr lang="en-US" dirty="0" err="1" smtClean="0"/>
              <a:t>degranulation</a:t>
            </a:r>
            <a:r>
              <a:rPr lang="en-US" dirty="0" smtClean="0"/>
              <a:t>, the allergen binds to </a:t>
            </a:r>
            <a:r>
              <a:rPr lang="en-US" dirty="0" err="1" smtClean="0"/>
              <a:t>IgE</a:t>
            </a:r>
            <a:r>
              <a:rPr lang="en-US" dirty="0" smtClean="0"/>
              <a:t> antibodies on surface of mast </a:t>
            </a:r>
            <a:r>
              <a:rPr lang="en-US" dirty="0" smtClean="0"/>
              <a:t>cells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2. late  (5 hours):  </a:t>
            </a:r>
            <a:r>
              <a:rPr lang="en-US" dirty="0" smtClean="0"/>
              <a:t>second wave of </a:t>
            </a:r>
            <a:r>
              <a:rPr lang="en-US" dirty="0" err="1" smtClean="0"/>
              <a:t>bronchoconstriction</a:t>
            </a:r>
            <a:r>
              <a:rPr lang="en-US" dirty="0" smtClean="0"/>
              <a:t>, after initial recovery, inflammatory mediators released by mast cells cause activation of macrophages &amp; </a:t>
            </a:r>
            <a:r>
              <a:rPr lang="en-US" dirty="0" err="1" smtClean="0"/>
              <a:t>chemotaxis</a:t>
            </a:r>
            <a:r>
              <a:rPr lang="en-US" dirty="0" smtClean="0"/>
              <a:t> of polymorphs &amp; </a:t>
            </a:r>
            <a:r>
              <a:rPr lang="en-US" dirty="0" err="1" smtClean="0"/>
              <a:t>eosinophils</a:t>
            </a:r>
            <a:r>
              <a:rPr lang="en-US" dirty="0" smtClean="0"/>
              <a:t> into bronchial mucosa, these cells release inflammatory mediators causing 2</a:t>
            </a:r>
            <a:r>
              <a:rPr lang="en-US" baseline="30000" dirty="0" smtClean="0"/>
              <a:t>nd</a:t>
            </a:r>
            <a:r>
              <a:rPr lang="en-US" dirty="0" smtClean="0"/>
              <a:t> wave of </a:t>
            </a:r>
            <a:r>
              <a:rPr lang="en-US" dirty="0" err="1" smtClean="0"/>
              <a:t>bronchoconstriction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3.  prolonged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hyperreactivity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(days):  </a:t>
            </a:r>
            <a:r>
              <a:rPr lang="en-US" dirty="0" smtClean="0"/>
              <a:t>exaggerated response of airway on further re exposure to allergen.  There is persistent inflammation leading to bronchial wall damage.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changes in asthma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Immune cell infiltration:  bronchial mucosa is infiltrated with </a:t>
            </a:r>
            <a:r>
              <a:rPr lang="en-US" dirty="0" err="1" smtClean="0"/>
              <a:t>eosinophils</a:t>
            </a:r>
            <a:r>
              <a:rPr lang="en-US" dirty="0" smtClean="0"/>
              <a:t>, mast cells, lymphoid cells, macrophages</a:t>
            </a:r>
          </a:p>
          <a:p>
            <a:r>
              <a:rPr lang="en-US" dirty="0" smtClean="0"/>
              <a:t>Mucosa </a:t>
            </a:r>
            <a:r>
              <a:rPr lang="en-US" dirty="0" err="1" smtClean="0"/>
              <a:t>oedema</a:t>
            </a:r>
            <a:r>
              <a:rPr lang="en-US" dirty="0" smtClean="0"/>
              <a:t> &amp; </a:t>
            </a:r>
            <a:r>
              <a:rPr lang="en-US" dirty="0" err="1" smtClean="0"/>
              <a:t>hypersecretion</a:t>
            </a:r>
            <a:r>
              <a:rPr lang="en-US" dirty="0" smtClean="0"/>
              <a:t> of mucus:  plugs airways</a:t>
            </a:r>
          </a:p>
          <a:p>
            <a:r>
              <a:rPr lang="en-US" dirty="0" smtClean="0"/>
              <a:t>Hypertrophy of bronchial smooth muscle due to recurrent </a:t>
            </a:r>
            <a:r>
              <a:rPr lang="en-US" dirty="0" err="1" smtClean="0"/>
              <a:t>bronchoconstriction</a:t>
            </a:r>
            <a:endParaRPr lang="en-US" dirty="0" smtClean="0"/>
          </a:p>
          <a:p>
            <a:r>
              <a:rPr lang="en-US" dirty="0" smtClean="0"/>
              <a:t>Focal necrosis of airway epithelium</a:t>
            </a:r>
          </a:p>
          <a:p>
            <a:r>
              <a:rPr lang="en-US" dirty="0" smtClean="0"/>
              <a:t>Deposition of collagen in epithelium</a:t>
            </a:r>
          </a:p>
          <a:p>
            <a:r>
              <a:rPr lang="en-US" dirty="0" smtClean="0"/>
              <a:t>Sputum contains Charcot-Leyden crystals (from </a:t>
            </a:r>
            <a:r>
              <a:rPr lang="en-US" dirty="0" err="1" smtClean="0"/>
              <a:t>eosinophil</a:t>
            </a:r>
            <a:r>
              <a:rPr lang="en-US" dirty="0" smtClean="0"/>
              <a:t> granules) &amp; </a:t>
            </a:r>
            <a:r>
              <a:rPr lang="en-US" dirty="0" err="1" smtClean="0"/>
              <a:t>Curschmann’s</a:t>
            </a:r>
            <a:r>
              <a:rPr lang="en-US" dirty="0" smtClean="0"/>
              <a:t> spirals (mucus plugs from small airways)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thma_basics_asthmatic_bronchio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71549"/>
            <a:ext cx="4800600" cy="516064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Clinical features of asthma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001000" cy="5559552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Mild:  </a:t>
            </a:r>
            <a:r>
              <a:rPr lang="en-US" dirty="0" err="1" smtClean="0"/>
              <a:t>intermittenet</a:t>
            </a:r>
            <a:r>
              <a:rPr lang="en-US" dirty="0" smtClean="0"/>
              <a:t>* episodes of </a:t>
            </a:r>
            <a:r>
              <a:rPr lang="en-US" dirty="0" err="1" smtClean="0"/>
              <a:t>bronchospams</a:t>
            </a:r>
            <a:endParaRPr lang="en-US" dirty="0" smtClean="0"/>
          </a:p>
          <a:p>
            <a:r>
              <a:rPr lang="en-US" b="1" i="1" dirty="0" smtClean="0"/>
              <a:t>Moderate:  </a:t>
            </a:r>
            <a:r>
              <a:rPr lang="en-US" dirty="0" smtClean="0"/>
              <a:t>severe and irreversible asthma in middle age (chronic asthma)</a:t>
            </a:r>
          </a:p>
          <a:p>
            <a:r>
              <a:rPr lang="en-US" b="1" i="1" dirty="0" smtClean="0"/>
              <a:t>Status </a:t>
            </a:r>
            <a:r>
              <a:rPr lang="en-US" b="1" i="1" dirty="0" err="1" smtClean="0"/>
              <a:t>asthmaticus</a:t>
            </a:r>
            <a:r>
              <a:rPr lang="en-US" b="1" i="1" dirty="0" smtClean="0"/>
              <a:t>:  </a:t>
            </a:r>
            <a:r>
              <a:rPr lang="en-US" dirty="0" smtClean="0"/>
              <a:t>severe, acute distress, does not respond to drug therapy, air entry inadequate&gt;  silent chest is ominous sign*, death from respiratory insufficiency</a:t>
            </a:r>
          </a:p>
          <a:p>
            <a:r>
              <a:rPr lang="en-US" b="1" dirty="0" smtClean="0">
                <a:solidFill>
                  <a:srgbClr val="FF4040"/>
                </a:solidFill>
              </a:rPr>
              <a:t>Signs:  </a:t>
            </a:r>
            <a:r>
              <a:rPr lang="en-US" dirty="0" smtClean="0"/>
              <a:t>wheeze, barrel chest</a:t>
            </a:r>
          </a:p>
          <a:p>
            <a:r>
              <a:rPr lang="en-US" b="1" dirty="0" smtClean="0">
                <a:solidFill>
                  <a:srgbClr val="5F8804"/>
                </a:solidFill>
              </a:rPr>
              <a:t>Complications:  </a:t>
            </a:r>
            <a:r>
              <a:rPr lang="en-US" dirty="0" err="1" smtClean="0"/>
              <a:t>cor</a:t>
            </a:r>
            <a:r>
              <a:rPr lang="en-US" dirty="0" smtClean="0"/>
              <a:t> </a:t>
            </a:r>
            <a:r>
              <a:rPr lang="en-US" dirty="0" err="1" smtClean="0"/>
              <a:t>pulmonale</a:t>
            </a:r>
            <a:r>
              <a:rPr lang="en-US" dirty="0" smtClean="0"/>
              <a:t>, pulmonary hypertension</a:t>
            </a:r>
          </a:p>
          <a:p>
            <a:r>
              <a:rPr lang="en-US" b="1" dirty="0" smtClean="0">
                <a:solidFill>
                  <a:srgbClr val="5F8804"/>
                </a:solidFill>
              </a:rPr>
              <a:t>Management:  </a:t>
            </a:r>
            <a:r>
              <a:rPr lang="en-US" dirty="0" smtClean="0"/>
              <a:t>successfully managed with b2 </a:t>
            </a:r>
            <a:r>
              <a:rPr lang="en-US" dirty="0" err="1" smtClean="0"/>
              <a:t>adrenoreceptor</a:t>
            </a:r>
            <a:r>
              <a:rPr lang="en-US" dirty="0" smtClean="0"/>
              <a:t> agonists, corticosteroids, </a:t>
            </a:r>
            <a:r>
              <a:rPr lang="en-US" dirty="0" err="1" smtClean="0"/>
              <a:t>aminophylline</a:t>
            </a:r>
            <a:r>
              <a:rPr lang="en-US" dirty="0" smtClean="0"/>
              <a:t>, </a:t>
            </a:r>
            <a:r>
              <a:rPr lang="en-US" dirty="0" err="1" smtClean="0"/>
              <a:t>anticholinergics</a:t>
            </a:r>
            <a:r>
              <a:rPr lang="en-US" dirty="0" smtClean="0"/>
              <a:t>, </a:t>
            </a:r>
            <a:r>
              <a:rPr lang="en-US" dirty="0" err="1" smtClean="0"/>
              <a:t>cromoglycate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b="1" dirty="0" err="1" smtClean="0">
                <a:solidFill>
                  <a:srgbClr val="F600F4"/>
                </a:solidFill>
              </a:rPr>
              <a:t>Bronchiectasis</a:t>
            </a:r>
            <a:endParaRPr lang="en-US" b="1" dirty="0">
              <a:solidFill>
                <a:srgbClr val="F600F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r>
              <a:rPr lang="en-US" b="1" dirty="0" smtClean="0">
                <a:solidFill>
                  <a:srgbClr val="F600F4"/>
                </a:solidFill>
              </a:rPr>
              <a:t>Irreversible dilatation of bronchi</a:t>
            </a:r>
          </a:p>
          <a:p>
            <a:endParaRPr lang="en-US" dirty="0" smtClean="0"/>
          </a:p>
          <a:p>
            <a:r>
              <a:rPr lang="en-US" dirty="0" smtClean="0"/>
              <a:t>Congenital:  cystic fibrosis, </a:t>
            </a:r>
            <a:r>
              <a:rPr lang="en-US" dirty="0" err="1" smtClean="0"/>
              <a:t>kartageners</a:t>
            </a:r>
            <a:r>
              <a:rPr lang="en-US" dirty="0" smtClean="0"/>
              <a:t> syndrome (</a:t>
            </a:r>
            <a:r>
              <a:rPr lang="en-US" dirty="0" err="1" smtClean="0"/>
              <a:t>bronchiectasis</a:t>
            </a:r>
            <a:r>
              <a:rPr lang="en-US" dirty="0" smtClean="0"/>
              <a:t>, </a:t>
            </a:r>
            <a:r>
              <a:rPr lang="en-US" dirty="0" err="1" smtClean="0"/>
              <a:t>dextro</a:t>
            </a:r>
            <a:r>
              <a:rPr lang="en-US" dirty="0" smtClean="0"/>
              <a:t> </a:t>
            </a:r>
            <a:r>
              <a:rPr lang="en-US" dirty="0" err="1" smtClean="0"/>
              <a:t>cardia</a:t>
            </a:r>
            <a:r>
              <a:rPr lang="en-US" dirty="0" smtClean="0"/>
              <a:t>, </a:t>
            </a:r>
            <a:r>
              <a:rPr lang="en-US" dirty="0" err="1" smtClean="0"/>
              <a:t>sinusitus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Acquired:  infection (whooping cough, pneumonia, measles) and obstruction (inhaled foreign body)</a:t>
            </a:r>
          </a:p>
          <a:p>
            <a:r>
              <a:rPr lang="en-US" dirty="0" err="1" smtClean="0"/>
              <a:t>Haemophilus</a:t>
            </a:r>
            <a:r>
              <a:rPr lang="en-US" dirty="0" smtClean="0"/>
              <a:t> influenza and </a:t>
            </a:r>
            <a:r>
              <a:rPr lang="en-US" dirty="0" err="1" smtClean="0"/>
              <a:t>pseudomona</a:t>
            </a:r>
            <a:r>
              <a:rPr lang="en-US" dirty="0" smtClean="0"/>
              <a:t> </a:t>
            </a:r>
            <a:r>
              <a:rPr lang="en-US" dirty="0" err="1" smtClean="0"/>
              <a:t>aeruginosa</a:t>
            </a:r>
            <a:r>
              <a:rPr lang="en-US" dirty="0" smtClean="0"/>
              <a:t> are commonest pathogens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Cystic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fibrosis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458200" cy="3581400"/>
          </a:xfrm>
        </p:spPr>
        <p:txBody>
          <a:bodyPr/>
          <a:lstStyle/>
          <a:p>
            <a:r>
              <a:rPr lang="en-US" dirty="0" smtClean="0"/>
              <a:t>Hereditary multisystem disease</a:t>
            </a:r>
          </a:p>
          <a:p>
            <a:r>
              <a:rPr lang="en-US" dirty="0" smtClean="0"/>
              <a:t>Lack of production of abnormally thick mucus, primarily affecting lungs &amp; pancreas</a:t>
            </a:r>
          </a:p>
          <a:p>
            <a:endParaRPr lang="en-US" dirty="0" smtClean="0"/>
          </a:p>
          <a:p>
            <a:r>
              <a:rPr lang="en-US" dirty="0" smtClean="0"/>
              <a:t>Commonest autosomal recessive disorder, 1/2000 newborns incidence.</a:t>
            </a:r>
          </a:p>
          <a:p>
            <a:r>
              <a:rPr lang="en-US" dirty="0" smtClean="0"/>
              <a:t>1/25 </a:t>
            </a:r>
            <a:r>
              <a:rPr lang="en-US" dirty="0" smtClean="0"/>
              <a:t>C</a:t>
            </a:r>
            <a:r>
              <a:rPr lang="en-US" dirty="0" smtClean="0"/>
              <a:t>aucasians* are heterozygous* carriers of CF gene</a:t>
            </a:r>
          </a:p>
          <a:p>
            <a:endParaRPr lang="en-US" dirty="0"/>
          </a:p>
        </p:txBody>
      </p:sp>
      <p:pic>
        <p:nvPicPr>
          <p:cNvPr id="4" name="Picture 3" descr="Unknown-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114800"/>
            <a:ext cx="4000500" cy="259530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3EB00"/>
                </a:solidFill>
              </a:rPr>
              <a:t>CF PATHOGENESIS</a:t>
            </a:r>
            <a:endParaRPr lang="en-US" b="1" dirty="0">
              <a:solidFill>
                <a:srgbClr val="23EB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3752"/>
          </a:xfrm>
        </p:spPr>
        <p:txBody>
          <a:bodyPr/>
          <a:lstStyle/>
          <a:p>
            <a:r>
              <a:rPr lang="en-US" dirty="0" smtClean="0"/>
              <a:t>Mutated gene on chromosome 7, encodes for protein termed “cystic fibrosis </a:t>
            </a:r>
            <a:r>
              <a:rPr lang="en-US" dirty="0" err="1" smtClean="0"/>
              <a:t>transmembrane</a:t>
            </a:r>
            <a:r>
              <a:rPr lang="en-US" dirty="0" smtClean="0"/>
              <a:t> regulator”  CFTR</a:t>
            </a:r>
          </a:p>
          <a:p>
            <a:r>
              <a:rPr lang="en-US" dirty="0" smtClean="0"/>
              <a:t>Commonest mutation is deletion of phenylalanine residue at position 508</a:t>
            </a:r>
          </a:p>
          <a:p>
            <a:r>
              <a:rPr lang="en-US" dirty="0" err="1" smtClean="0"/>
              <a:t>Normaly</a:t>
            </a:r>
            <a:r>
              <a:rPr lang="en-US" dirty="0" smtClean="0"/>
              <a:t> this protein enables transport of chloride ions across cell membranes</a:t>
            </a:r>
          </a:p>
          <a:p>
            <a:r>
              <a:rPr lang="en-US" dirty="0" smtClean="0"/>
              <a:t>In CF:  a defective CFTR results in impaired chloride transport, which prevents </a:t>
            </a:r>
            <a:r>
              <a:rPr lang="en-US" dirty="0" err="1" smtClean="0"/>
              <a:t>furtehr</a:t>
            </a:r>
            <a:r>
              <a:rPr lang="en-US" dirty="0" smtClean="0"/>
              <a:t> release of sodium and water to liquefy mucus</a:t>
            </a:r>
          </a:p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Net result:  production of EXTEREMELY THICK mucus by exocrine glands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known-1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52600" y="914400"/>
            <a:ext cx="5562600" cy="5587433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467600" cy="5864352"/>
          </a:xfrm>
        </p:spPr>
        <p:txBody>
          <a:bodyPr/>
          <a:lstStyle/>
          <a:p>
            <a:r>
              <a:rPr lang="en-US" dirty="0" smtClean="0">
                <a:solidFill>
                  <a:srgbClr val="D5FB82"/>
                </a:solidFill>
              </a:rPr>
              <a:t>Mucus obstructs:  </a:t>
            </a:r>
            <a:r>
              <a:rPr lang="en-US" dirty="0" smtClean="0"/>
              <a:t>bronchi, intestine, pancreas</a:t>
            </a:r>
          </a:p>
          <a:p>
            <a:r>
              <a:rPr lang="en-US" dirty="0" smtClean="0"/>
              <a:t>Leading to:  congested lungs, </a:t>
            </a:r>
            <a:r>
              <a:rPr lang="en-US" dirty="0" err="1" smtClean="0"/>
              <a:t>meconium</a:t>
            </a:r>
            <a:r>
              <a:rPr lang="en-US" dirty="0" smtClean="0"/>
              <a:t> </a:t>
            </a:r>
            <a:r>
              <a:rPr lang="en-US" dirty="0" err="1" smtClean="0"/>
              <a:t>ileus</a:t>
            </a:r>
            <a:r>
              <a:rPr lang="en-US" dirty="0" smtClean="0"/>
              <a:t> in newborn bowel, </a:t>
            </a:r>
            <a:r>
              <a:rPr lang="en-US" dirty="0" err="1" smtClean="0"/>
              <a:t>malabsorption</a:t>
            </a:r>
            <a:r>
              <a:rPr lang="en-US" dirty="0" smtClean="0"/>
              <a:t> and failure to thrive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D5FB82"/>
                </a:solidFill>
              </a:rPr>
              <a:t>Respiratory issues:  </a:t>
            </a:r>
            <a:r>
              <a:rPr lang="en-US" dirty="0" smtClean="0"/>
              <a:t>repeated infections (</a:t>
            </a:r>
            <a:r>
              <a:rPr lang="en-US" dirty="0" err="1" smtClean="0"/>
              <a:t>s</a:t>
            </a:r>
            <a:r>
              <a:rPr lang="en-US" dirty="0" smtClean="0"/>
              <a:t>. </a:t>
            </a:r>
            <a:r>
              <a:rPr lang="en-US" dirty="0" err="1" smtClean="0"/>
              <a:t>aureus</a:t>
            </a:r>
            <a:r>
              <a:rPr lang="en-US" dirty="0" smtClean="0"/>
              <a:t>, pseudomonas), </a:t>
            </a:r>
            <a:r>
              <a:rPr lang="en-US" dirty="0" err="1" smtClean="0"/>
              <a:t>bronchiectasis</a:t>
            </a:r>
            <a:r>
              <a:rPr lang="en-US" dirty="0" smtClean="0"/>
              <a:t>, hyper inflation of lungs from trapped air, hypoxia scarring and destruction of pulmonary vascular bed.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12948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95350"/>
            <a:ext cx="6248400" cy="54673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23EB00"/>
                </a:solidFill>
              </a:rPr>
              <a:t>Infections </a:t>
            </a:r>
            <a:r>
              <a:rPr lang="en-US" dirty="0" smtClean="0"/>
              <a:t>of the lung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Pneumonia is defined as the consolidation of lung tissue caused by the formation of intra-alveolar inflammatory exudates, from a long standing lung infection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Risk factors</a:t>
            </a:r>
          </a:p>
          <a:p>
            <a:r>
              <a:rPr lang="en-US" dirty="0" smtClean="0"/>
              <a:t>Suppressed cough in coma</a:t>
            </a:r>
          </a:p>
          <a:p>
            <a:r>
              <a:rPr lang="en-US" dirty="0" smtClean="0"/>
              <a:t>Impaired </a:t>
            </a:r>
            <a:r>
              <a:rPr lang="en-US" dirty="0" err="1" smtClean="0"/>
              <a:t>mucociliary</a:t>
            </a:r>
            <a:r>
              <a:rPr lang="en-US" dirty="0" smtClean="0"/>
              <a:t> clearance (smoke, gases, viruses, immotile cilia)</a:t>
            </a:r>
          </a:p>
          <a:p>
            <a:r>
              <a:rPr lang="en-US" dirty="0" smtClean="0"/>
              <a:t>Pulmonary </a:t>
            </a:r>
            <a:r>
              <a:rPr lang="en-US" dirty="0" err="1" smtClean="0"/>
              <a:t>oedema</a:t>
            </a:r>
            <a:r>
              <a:rPr lang="en-US" dirty="0" smtClean="0"/>
              <a:t> from </a:t>
            </a:r>
            <a:r>
              <a:rPr lang="en-US" dirty="0" err="1" smtClean="0"/>
              <a:t>Rt</a:t>
            </a:r>
            <a:r>
              <a:rPr lang="en-US" dirty="0" smtClean="0"/>
              <a:t> sided cardiac failure</a:t>
            </a:r>
          </a:p>
          <a:p>
            <a:r>
              <a:rPr lang="en-US" dirty="0" smtClean="0"/>
              <a:t>Impaired alveolar macrophages (alcohol, smoke, 02 toxicity)</a:t>
            </a:r>
          </a:p>
          <a:p>
            <a:r>
              <a:rPr lang="en-US" dirty="0" err="1" smtClean="0"/>
              <a:t>Immunosuppresion</a:t>
            </a:r>
            <a:r>
              <a:rPr lang="en-US" dirty="0" smtClean="0"/>
              <a:t>, drugs, instrumentation, disability, immobility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Classification of pneumonia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8737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Bacterial pneumonia (80%)</a:t>
            </a:r>
          </a:p>
          <a:p>
            <a:pPr lvl="1"/>
            <a:r>
              <a:rPr lang="en-US" dirty="0" smtClean="0"/>
              <a:t>Clinical:  fever, short of breath, cough, sputum, coarse/crackles</a:t>
            </a:r>
          </a:p>
          <a:p>
            <a:r>
              <a:rPr lang="en-US" dirty="0" smtClean="0"/>
              <a:t>Bronchopneumonia</a:t>
            </a:r>
          </a:p>
          <a:p>
            <a:pPr lvl="1"/>
            <a:r>
              <a:rPr lang="en-US" dirty="0" smtClean="0"/>
              <a:t>Infection on bronchi, but inflammatory </a:t>
            </a:r>
            <a:r>
              <a:rPr lang="en-US" dirty="0" err="1" smtClean="0"/>
              <a:t>exudate</a:t>
            </a:r>
            <a:r>
              <a:rPr lang="en-US" dirty="0" smtClean="0"/>
              <a:t> into alveoli, patchy consolidation of lung</a:t>
            </a:r>
          </a:p>
          <a:p>
            <a:pPr lvl="1"/>
            <a:r>
              <a:rPr lang="en-US" dirty="0" smtClean="0"/>
              <a:t>Affects young or hospital acquired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>
                <a:solidFill>
                  <a:srgbClr val="23EB00"/>
                </a:solidFill>
              </a:rPr>
              <a:t>Pathogenesis:  </a:t>
            </a:r>
            <a:r>
              <a:rPr lang="en-US" dirty="0" smtClean="0"/>
              <a:t>patients develop retention of secretions which gravitate to dependent parts of the lungs and becomes infected</a:t>
            </a:r>
          </a:p>
          <a:p>
            <a:pPr lvl="1"/>
            <a:r>
              <a:rPr lang="en-US" b="1" dirty="0" smtClean="0"/>
              <a:t>Macroscopically:  </a:t>
            </a:r>
            <a:r>
              <a:rPr lang="en-US" dirty="0" smtClean="0"/>
              <a:t>bilateral, multiple areas of consolidation, bronchial mucosa is inflamed and pus around peripheral bronchi</a:t>
            </a:r>
          </a:p>
          <a:p>
            <a:pPr lvl="1"/>
            <a:r>
              <a:rPr lang="en-US" b="1" dirty="0" smtClean="0"/>
              <a:t>Microscopically:  </a:t>
            </a:r>
            <a:r>
              <a:rPr lang="en-US" dirty="0" smtClean="0"/>
              <a:t>acute inflammation of bronchi, inflammatory </a:t>
            </a:r>
            <a:r>
              <a:rPr lang="en-US" dirty="0" err="1" smtClean="0"/>
              <a:t>exudate</a:t>
            </a:r>
            <a:r>
              <a:rPr lang="en-US" dirty="0" smtClean="0"/>
              <a:t> in </a:t>
            </a:r>
            <a:r>
              <a:rPr lang="en-US" dirty="0" err="1" smtClean="0"/>
              <a:t>lumina</a:t>
            </a:r>
            <a:r>
              <a:rPr lang="en-US" dirty="0" smtClean="0"/>
              <a:t> and alveoli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of 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Resolves</a:t>
            </a:r>
          </a:p>
          <a:p>
            <a:r>
              <a:rPr lang="en-US" dirty="0" smtClean="0"/>
              <a:t>Bronchial damage</a:t>
            </a:r>
          </a:p>
          <a:p>
            <a:r>
              <a:rPr lang="en-US" dirty="0" smtClean="0"/>
              <a:t>Lung fibrosis</a:t>
            </a:r>
          </a:p>
          <a:p>
            <a:r>
              <a:rPr lang="en-US" dirty="0" smtClean="0"/>
              <a:t>Lung </a:t>
            </a:r>
            <a:r>
              <a:rPr lang="en-US" dirty="0" err="1" smtClean="0"/>
              <a:t>abcess</a:t>
            </a:r>
            <a:r>
              <a:rPr lang="en-US" dirty="0" smtClean="0"/>
              <a:t> formation</a:t>
            </a:r>
          </a:p>
          <a:p>
            <a:r>
              <a:rPr lang="en-US" dirty="0" err="1" smtClean="0"/>
              <a:t>Empyema</a:t>
            </a:r>
            <a:r>
              <a:rPr lang="en-US" dirty="0" smtClean="0"/>
              <a:t> (pus in pleural cavity)</a:t>
            </a:r>
          </a:p>
          <a:p>
            <a:r>
              <a:rPr lang="en-US" dirty="0" err="1" smtClean="0"/>
              <a:t>Pericarditis</a:t>
            </a:r>
            <a:endParaRPr lang="en-US" dirty="0" smtClean="0"/>
          </a:p>
          <a:p>
            <a:r>
              <a:rPr lang="en-US" dirty="0" smtClean="0"/>
              <a:t>Death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Lobar </a:t>
            </a:r>
            <a:r>
              <a:rPr lang="en-US" b="1" dirty="0" smtClean="0">
                <a:solidFill>
                  <a:srgbClr val="23EB00"/>
                </a:solidFill>
              </a:rPr>
              <a:t>pneumonia</a:t>
            </a:r>
            <a:endParaRPr lang="en-US" b="1" dirty="0">
              <a:solidFill>
                <a:srgbClr val="23EB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Uniform consolidation of part of a lobe, from infection. </a:t>
            </a:r>
          </a:p>
          <a:p>
            <a:r>
              <a:rPr lang="en-US" dirty="0" smtClean="0"/>
              <a:t>20-50 years age, poor social conditions</a:t>
            </a:r>
          </a:p>
          <a:p>
            <a:r>
              <a:rPr lang="en-US" dirty="0" err="1" smtClean="0"/>
              <a:t>Pneumococcus</a:t>
            </a:r>
            <a:r>
              <a:rPr lang="en-US" dirty="0" smtClean="0"/>
              <a:t>, </a:t>
            </a:r>
            <a:r>
              <a:rPr lang="en-US" dirty="0" err="1" smtClean="0"/>
              <a:t>klebsiella</a:t>
            </a:r>
            <a:endParaRPr lang="en-US" dirty="0" smtClean="0"/>
          </a:p>
          <a:p>
            <a:r>
              <a:rPr lang="en-US" b="1" dirty="0" smtClean="0"/>
              <a:t>Pathogenesis:  </a:t>
            </a:r>
          </a:p>
          <a:p>
            <a:pPr lvl="1"/>
            <a:r>
              <a:rPr lang="en-US" dirty="0" smtClean="0"/>
              <a:t>Organisms enter distal air spaces without colonization of bronchi</a:t>
            </a:r>
          </a:p>
          <a:p>
            <a:pPr lvl="1"/>
            <a:r>
              <a:rPr lang="en-US" dirty="0" smtClean="0"/>
              <a:t>Infection spreads rapidly into alveolar spaces</a:t>
            </a:r>
          </a:p>
          <a:p>
            <a:pPr lvl="1"/>
            <a:r>
              <a:rPr lang="en-US" dirty="0" smtClean="0"/>
              <a:t>Macroscopically:  whole lobe becomes consolidated and airless</a:t>
            </a:r>
          </a:p>
          <a:p>
            <a:pPr lvl="1"/>
            <a:r>
              <a:rPr lang="en-US" dirty="0" smtClean="0"/>
              <a:t>Microscopically:  alveoli are filled with inflammatory </a:t>
            </a:r>
            <a:r>
              <a:rPr lang="en-US" dirty="0" err="1" smtClean="0"/>
              <a:t>exudate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873752"/>
          </a:xfrm>
        </p:spPr>
        <p:txBody>
          <a:bodyPr/>
          <a:lstStyle/>
          <a:p>
            <a:r>
              <a:rPr lang="en-US" dirty="0" smtClean="0"/>
              <a:t>TB</a:t>
            </a:r>
          </a:p>
          <a:p>
            <a:r>
              <a:rPr lang="en-US" dirty="0" smtClean="0"/>
              <a:t>Chronic </a:t>
            </a:r>
            <a:r>
              <a:rPr lang="en-US" dirty="0" err="1" smtClean="0"/>
              <a:t>granulomatous</a:t>
            </a:r>
            <a:r>
              <a:rPr lang="en-US" dirty="0" smtClean="0"/>
              <a:t> infection of lung from Mycobacterium Tuberculosis</a:t>
            </a:r>
          </a:p>
          <a:p>
            <a:r>
              <a:rPr lang="en-US" dirty="0" smtClean="0"/>
              <a:t>Leading cause of death in parts of Africa and Asia</a:t>
            </a:r>
          </a:p>
          <a:p>
            <a:r>
              <a:rPr lang="en-US" dirty="0" smtClean="0"/>
              <a:t>Affects older people, HIV infected, immigrant populations (Hajj issue)</a:t>
            </a:r>
          </a:p>
          <a:p>
            <a:r>
              <a:rPr lang="en-US" b="1" dirty="0" smtClean="0"/>
              <a:t>Spread by:</a:t>
            </a:r>
          </a:p>
          <a:p>
            <a:pPr lvl="1"/>
            <a:r>
              <a:rPr lang="en-US" dirty="0" smtClean="0"/>
              <a:t>Inhalation of M. tuberculosis droplets (commonest)</a:t>
            </a:r>
          </a:p>
          <a:p>
            <a:pPr lvl="1"/>
            <a:r>
              <a:rPr lang="en-US" dirty="0" smtClean="0"/>
              <a:t>Ingestion of spoiled food or milk</a:t>
            </a:r>
          </a:p>
          <a:p>
            <a:pPr lvl="1"/>
            <a:r>
              <a:rPr lang="en-US" dirty="0" smtClean="0"/>
              <a:t>Inoculation of skin*</a:t>
            </a:r>
          </a:p>
          <a:p>
            <a:pPr lvl="1"/>
            <a:r>
              <a:rPr lang="en-US" dirty="0" err="1" smtClean="0"/>
              <a:t>Transplacental</a:t>
            </a:r>
            <a:r>
              <a:rPr lang="en-US" dirty="0" smtClean="0"/>
              <a:t> (congenital)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of </a:t>
            </a:r>
            <a:r>
              <a:rPr lang="en-US" dirty="0" err="1" smtClean="0"/>
              <a:t>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7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DESTRUCTION FROM HYPERSENSITIVITY reaction of host directed against bacterial wall constituents</a:t>
            </a:r>
          </a:p>
          <a:p>
            <a:r>
              <a:rPr lang="en-US" dirty="0" smtClean="0"/>
              <a:t>Sequence</a:t>
            </a:r>
          </a:p>
          <a:p>
            <a:r>
              <a:rPr lang="en-US" b="1" i="1" dirty="0" smtClean="0"/>
              <a:t>1.  0-10 days,</a:t>
            </a:r>
            <a:r>
              <a:rPr lang="en-US" dirty="0" smtClean="0"/>
              <a:t> </a:t>
            </a:r>
            <a:r>
              <a:rPr lang="en-US" dirty="0" err="1" smtClean="0"/>
              <a:t>mycobacteria</a:t>
            </a:r>
            <a:r>
              <a:rPr lang="en-US" dirty="0" smtClean="0"/>
              <a:t> start inflammatory response.  </a:t>
            </a:r>
            <a:r>
              <a:rPr lang="en-US" dirty="0" err="1" smtClean="0"/>
              <a:t>Neutrophils</a:t>
            </a:r>
            <a:r>
              <a:rPr lang="en-US" dirty="0" smtClean="0"/>
              <a:t> </a:t>
            </a:r>
            <a:r>
              <a:rPr lang="en-US" dirty="0" err="1" smtClean="0"/>
              <a:t>phagozytose</a:t>
            </a:r>
            <a:r>
              <a:rPr lang="en-US" dirty="0" smtClean="0"/>
              <a:t> organisms, but cannot destroy them, so engulfed bacteria are drained into lymph nodes</a:t>
            </a:r>
          </a:p>
          <a:p>
            <a:r>
              <a:rPr lang="en-US" b="1" i="1" dirty="0" smtClean="0"/>
              <a:t>2.  after 10 days:  </a:t>
            </a:r>
            <a:r>
              <a:rPr lang="en-US" dirty="0" smtClean="0"/>
              <a:t>development of T cell mediated immune response (type IV hypersensitivity), to bacillary* cell wall results in cytokine release, leading to activation of macrophages&gt; chronic inflammatory pattern, dominated by </a:t>
            </a:r>
            <a:r>
              <a:rPr lang="en-US" dirty="0" err="1" smtClean="0"/>
              <a:t>epitheliod</a:t>
            </a:r>
            <a:r>
              <a:rPr lang="en-US" dirty="0" smtClean="0"/>
              <a:t> cells which form GRANULOMAS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Central core o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f necrotic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</a:rPr>
              <a:t>caseous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 tissue containing viable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</a:rPr>
              <a:t>mycobacteria</a:t>
            </a:r>
            <a:endParaRPr lang="en-US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 err="1" smtClean="0"/>
              <a:t>granulomas</a:t>
            </a:r>
            <a:r>
              <a:rPr lang="en-US" dirty="0" smtClean="0"/>
              <a:t> are </a:t>
            </a:r>
            <a:r>
              <a:rPr lang="en-US" b="1" dirty="0" smtClean="0">
                <a:solidFill>
                  <a:srgbClr val="5F8804"/>
                </a:solidFill>
              </a:rPr>
              <a:t>termed TUBERCLES</a:t>
            </a:r>
            <a:endParaRPr lang="en-US" b="1" dirty="0">
              <a:solidFill>
                <a:srgbClr val="5F8804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3EB00"/>
                </a:solidFill>
              </a:rPr>
              <a:t>Morphology of </a:t>
            </a:r>
            <a:r>
              <a:rPr lang="en-US" b="1" dirty="0" err="1" smtClean="0">
                <a:solidFill>
                  <a:srgbClr val="23EB00"/>
                </a:solidFill>
              </a:rPr>
              <a:t>tb</a:t>
            </a:r>
            <a:endParaRPr lang="en-US" b="1" dirty="0">
              <a:solidFill>
                <a:srgbClr val="23EB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Macroscopically:  </a:t>
            </a:r>
            <a:r>
              <a:rPr lang="en-US" dirty="0" err="1" smtClean="0"/>
              <a:t>granulomas</a:t>
            </a:r>
            <a:r>
              <a:rPr lang="en-US" dirty="0" smtClean="0"/>
              <a:t> are pin sized white/gray tubercles in tissues</a:t>
            </a:r>
          </a:p>
          <a:p>
            <a:r>
              <a:rPr lang="en-US" dirty="0" smtClean="0"/>
              <a:t>Microscopically:  </a:t>
            </a:r>
            <a:r>
              <a:rPr lang="en-US" dirty="0" err="1" smtClean="0"/>
              <a:t>granulaomas</a:t>
            </a:r>
            <a:r>
              <a:rPr lang="en-US" dirty="0" smtClean="0"/>
              <a:t> are the histological hallmark of TB</a:t>
            </a:r>
          </a:p>
          <a:p>
            <a:pPr lvl="1"/>
            <a:r>
              <a:rPr lang="en-US" dirty="0" err="1" smtClean="0"/>
              <a:t>Granuloma</a:t>
            </a:r>
            <a:r>
              <a:rPr lang="en-US" dirty="0" smtClean="0"/>
              <a:t>:  central area of </a:t>
            </a:r>
            <a:r>
              <a:rPr lang="en-US" dirty="0" err="1" smtClean="0"/>
              <a:t>caseous</a:t>
            </a:r>
            <a:r>
              <a:rPr lang="en-US" dirty="0" smtClean="0"/>
              <a:t> necrosis, surrounded by 3 layers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layer:  activated macrophages (</a:t>
            </a:r>
            <a:r>
              <a:rPr lang="en-US" dirty="0" err="1" smtClean="0"/>
              <a:t>Langhans</a:t>
            </a:r>
            <a:r>
              <a:rPr lang="en-US" dirty="0" smtClean="0"/>
              <a:t> giant cells)</a:t>
            </a:r>
          </a:p>
          <a:p>
            <a:pPr lvl="2"/>
            <a:r>
              <a:rPr lang="en-US" dirty="0" smtClean="0"/>
              <a:t>Middle layer:  lymphocytes</a:t>
            </a:r>
          </a:p>
          <a:p>
            <a:pPr lvl="2"/>
            <a:r>
              <a:rPr lang="en-US" dirty="0" smtClean="0"/>
              <a:t>Outer layer:  fibroblastic tissue</a:t>
            </a:r>
          </a:p>
          <a:p>
            <a:r>
              <a:rPr lang="en-US" dirty="0" smtClean="0"/>
              <a:t>Healing of </a:t>
            </a:r>
            <a:r>
              <a:rPr lang="en-US" dirty="0" err="1" smtClean="0"/>
              <a:t>granuloma</a:t>
            </a:r>
            <a:r>
              <a:rPr lang="en-US" dirty="0" smtClean="0"/>
              <a:t> is slow, with progressive fibrosis and calcification (CXR)</a:t>
            </a:r>
          </a:p>
          <a:p>
            <a:r>
              <a:rPr lang="en-US" dirty="0" smtClean="0"/>
              <a:t>The central necrotic area may remain </a:t>
            </a:r>
            <a:r>
              <a:rPr lang="en-US" dirty="0" err="1" smtClean="0"/>
              <a:t>caseous</a:t>
            </a:r>
            <a:r>
              <a:rPr lang="en-US" dirty="0" smtClean="0"/>
              <a:t> and REACTIVATION results in secondary infection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and secondary </a:t>
            </a:r>
            <a:r>
              <a:rPr lang="en-US" dirty="0" err="1" smtClean="0"/>
              <a:t>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3EB00"/>
                </a:solidFill>
              </a:rPr>
              <a:t>Primary TB:  </a:t>
            </a:r>
            <a:r>
              <a:rPr lang="en-US" dirty="0" smtClean="0"/>
              <a:t>1</a:t>
            </a:r>
            <a:r>
              <a:rPr lang="en-US" dirty="0" smtClean="0"/>
              <a:t>st encounter with organism, resulting in development of small </a:t>
            </a:r>
            <a:r>
              <a:rPr lang="en-US" dirty="0" err="1" smtClean="0"/>
              <a:t>parenchymal</a:t>
            </a:r>
            <a:r>
              <a:rPr lang="en-US" dirty="0" smtClean="0"/>
              <a:t> focus, large lymph drainage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23EB00"/>
                </a:solidFill>
              </a:rPr>
              <a:t>Secondary infection:  </a:t>
            </a:r>
            <a:r>
              <a:rPr lang="en-US" dirty="0" smtClean="0"/>
              <a:t>reactivation of previously infected </a:t>
            </a:r>
            <a:r>
              <a:rPr lang="en-US" dirty="0" err="1" smtClean="0"/>
              <a:t>indvidual</a:t>
            </a:r>
            <a:r>
              <a:rPr lang="en-US" dirty="0" smtClean="0"/>
              <a:t>, results in large localized </a:t>
            </a:r>
            <a:r>
              <a:rPr lang="en-US" dirty="0" err="1" smtClean="0"/>
              <a:t>parencyymal</a:t>
            </a:r>
            <a:r>
              <a:rPr lang="en-US" dirty="0" smtClean="0"/>
              <a:t> reaction, minimal lymph node involvement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>
                <a:solidFill>
                  <a:srgbClr val="4A7206"/>
                </a:solidFill>
              </a:rPr>
              <a:t>Sinusitis</a:t>
            </a:r>
            <a:endParaRPr lang="en-US" dirty="0">
              <a:solidFill>
                <a:srgbClr val="4A720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9982200" cy="5943600"/>
          </a:xfrm>
        </p:spPr>
        <p:txBody>
          <a:bodyPr/>
          <a:lstStyle/>
          <a:p>
            <a:r>
              <a:rPr lang="en-US" dirty="0" smtClean="0">
                <a:solidFill>
                  <a:srgbClr val="4A7206"/>
                </a:solidFill>
              </a:rPr>
              <a:t>Inflammation of the sinuses</a:t>
            </a:r>
          </a:p>
          <a:p>
            <a:pPr>
              <a:buNone/>
            </a:pPr>
            <a:endParaRPr lang="en-US" dirty="0" smtClean="0">
              <a:solidFill>
                <a:srgbClr val="4A7206"/>
              </a:solidFill>
            </a:endParaRPr>
          </a:p>
          <a:p>
            <a:r>
              <a:rPr lang="en-US" dirty="0" smtClean="0">
                <a:solidFill>
                  <a:srgbClr val="4A7206"/>
                </a:solidFill>
              </a:rPr>
              <a:t>Acute</a:t>
            </a:r>
          </a:p>
          <a:p>
            <a:pPr lvl="1"/>
            <a:r>
              <a:rPr lang="en-US" dirty="0" smtClean="0"/>
              <a:t>Acute maxillary sinusitis (</a:t>
            </a:r>
            <a:r>
              <a:rPr lang="en-US" dirty="0" err="1" smtClean="0"/>
              <a:t>ethmoid</a:t>
            </a:r>
            <a:r>
              <a:rPr lang="en-US" dirty="0" smtClean="0"/>
              <a:t> &amp; frontal less common)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Aetiology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ary</a:t>
            </a:r>
            <a:r>
              <a:rPr lang="en-US" dirty="0" smtClean="0"/>
              <a:t> to rhinitis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Pathogenesis:</a:t>
            </a:r>
            <a:r>
              <a:rPr lang="en-US" dirty="0" smtClean="0"/>
              <a:t>  inflammation in sinus lining, mucosa swells&gt; stasis of maxillary sinus secretions&gt;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ary</a:t>
            </a:r>
            <a:r>
              <a:rPr lang="en-US" dirty="0" smtClean="0"/>
              <a:t> bacterial infection&gt; purulent mucous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4A7206"/>
                </a:solidFill>
              </a:rPr>
              <a:t>Chronic</a:t>
            </a:r>
          </a:p>
          <a:p>
            <a:pPr lvl="1"/>
            <a:r>
              <a:rPr lang="en-US" dirty="0" smtClean="0"/>
              <a:t>Chronically thick &amp; </a:t>
            </a:r>
            <a:r>
              <a:rPr lang="en-US" dirty="0" err="1" smtClean="0"/>
              <a:t>inflammed</a:t>
            </a:r>
            <a:r>
              <a:rPr lang="en-US" dirty="0" smtClean="0"/>
              <a:t> mucosa of sinus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Aetiology</a:t>
            </a:r>
            <a:r>
              <a:rPr lang="en-US" dirty="0" smtClean="0">
                <a:solidFill>
                  <a:srgbClr val="FF0000"/>
                </a:solidFill>
              </a:rPr>
              <a:t>:  </a:t>
            </a:r>
            <a:r>
              <a:rPr lang="en-US" dirty="0" smtClean="0"/>
              <a:t>acute sinusitis, cigarette smoke, industrial exposure, polyps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Neoplastic</a:t>
            </a:r>
            <a:r>
              <a:rPr lang="en-US" dirty="0" smtClean="0"/>
              <a:t> diseases of lung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382000" cy="5407152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Bronchogenic</a:t>
            </a:r>
            <a:r>
              <a:rPr lang="en-US" dirty="0" smtClean="0"/>
              <a:t> Carcinoma</a:t>
            </a:r>
          </a:p>
          <a:p>
            <a:pPr lvl="1"/>
            <a:r>
              <a:rPr lang="en-US" dirty="0" smtClean="0"/>
              <a:t>Commonest cause of death from neoplasm in UK</a:t>
            </a:r>
          </a:p>
          <a:p>
            <a:pPr lvl="1"/>
            <a:r>
              <a:rPr lang="en-US" dirty="0" smtClean="0"/>
              <a:t>&gt;30,000 cases per year</a:t>
            </a:r>
          </a:p>
          <a:p>
            <a:pPr lvl="1"/>
            <a:r>
              <a:rPr lang="en-US" dirty="0" smtClean="0"/>
              <a:t>Males more, 40-70 years peak</a:t>
            </a:r>
          </a:p>
          <a:p>
            <a:pPr lvl="2"/>
            <a:r>
              <a:rPr lang="en-US" dirty="0" smtClean="0"/>
              <a:t>Risk factors</a:t>
            </a:r>
          </a:p>
          <a:p>
            <a:pPr lvl="3"/>
            <a:r>
              <a:rPr lang="en-US" dirty="0" smtClean="0"/>
              <a:t>Cigarette smoking (early start-increased risk), decline if smoking stops</a:t>
            </a:r>
          </a:p>
          <a:p>
            <a:pPr lvl="3"/>
            <a:r>
              <a:rPr lang="en-US" dirty="0" smtClean="0"/>
              <a:t>Occupational:  asbestos*, nickel, radioactive material</a:t>
            </a:r>
          </a:p>
          <a:p>
            <a:pPr lvl="3"/>
            <a:r>
              <a:rPr lang="en-US" dirty="0" smtClean="0"/>
              <a:t>Environmental:  radon</a:t>
            </a:r>
          </a:p>
          <a:p>
            <a:pPr lvl="3"/>
            <a:r>
              <a:rPr lang="en-US" dirty="0" smtClean="0"/>
              <a:t>Pulmonary fibrosis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Histological types (4)</a:t>
            </a:r>
          </a:p>
          <a:p>
            <a:pPr lvl="1"/>
            <a:r>
              <a:rPr lang="en-US" dirty="0" smtClean="0"/>
              <a:t>1.  </a:t>
            </a:r>
            <a:r>
              <a:rPr lang="en-US" dirty="0" err="1" smtClean="0"/>
              <a:t>squamous</a:t>
            </a:r>
            <a:r>
              <a:rPr lang="en-US" dirty="0" smtClean="0"/>
              <a:t> cell carcinoma (50%)</a:t>
            </a:r>
          </a:p>
          <a:p>
            <a:pPr lvl="1"/>
            <a:r>
              <a:rPr lang="en-US" dirty="0" smtClean="0"/>
              <a:t>2.  small cell carcinoma (oat cell, 20%)</a:t>
            </a:r>
          </a:p>
          <a:p>
            <a:pPr lvl="1"/>
            <a:r>
              <a:rPr lang="en-US" dirty="0" smtClean="0"/>
              <a:t>3.  </a:t>
            </a:r>
            <a:r>
              <a:rPr lang="en-US" dirty="0" err="1" smtClean="0"/>
              <a:t>adenocarcinoma</a:t>
            </a:r>
            <a:r>
              <a:rPr lang="en-US" dirty="0" smtClean="0"/>
              <a:t> (20%)</a:t>
            </a:r>
          </a:p>
          <a:p>
            <a:pPr lvl="1"/>
            <a:r>
              <a:rPr lang="en-US" dirty="0" smtClean="0"/>
              <a:t>Large cell </a:t>
            </a:r>
            <a:r>
              <a:rPr lang="en-US" dirty="0" err="1" smtClean="0"/>
              <a:t>anaplastic</a:t>
            </a:r>
            <a:r>
              <a:rPr lang="en-US" dirty="0" smtClean="0"/>
              <a:t> carcinoma (10%)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onchogenic-Carcino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3EB00"/>
                </a:solidFill>
              </a:rPr>
              <a:t>Location </a:t>
            </a:r>
            <a:r>
              <a:rPr lang="en-US" dirty="0" smtClean="0"/>
              <a:t>of </a:t>
            </a:r>
            <a:r>
              <a:rPr lang="en-US" dirty="0" err="1" smtClean="0"/>
              <a:t>tumours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Central/</a:t>
            </a:r>
            <a:r>
              <a:rPr lang="en-US" dirty="0" err="1" smtClean="0"/>
              <a:t>hilar</a:t>
            </a:r>
            <a:r>
              <a:rPr lang="en-US" dirty="0" smtClean="0"/>
              <a:t> </a:t>
            </a:r>
            <a:r>
              <a:rPr lang="en-US" dirty="0" err="1" smtClean="0"/>
              <a:t>tumours</a:t>
            </a:r>
            <a:r>
              <a:rPr lang="en-US" dirty="0" smtClean="0"/>
              <a:t> (70%):  main bronchi extending into bronchial lumen, invading adjacent lung</a:t>
            </a:r>
          </a:p>
          <a:p>
            <a:r>
              <a:rPr lang="en-US" dirty="0" smtClean="0"/>
              <a:t>Peripheral </a:t>
            </a:r>
            <a:r>
              <a:rPr lang="en-US" dirty="0" err="1" smtClean="0"/>
              <a:t>tumours</a:t>
            </a:r>
            <a:r>
              <a:rPr lang="en-US" dirty="0" smtClean="0"/>
              <a:t> (30%) in peripheral alveoli, occurs in relation to scars, extending into pleural surface</a:t>
            </a:r>
          </a:p>
          <a:p>
            <a:endParaRPr lang="en-US" dirty="0" smtClean="0"/>
          </a:p>
          <a:p>
            <a:r>
              <a:rPr lang="en-US" dirty="0" smtClean="0"/>
              <a:t>ROUTE OF SPREAD AS FOLLOWS</a:t>
            </a:r>
          </a:p>
          <a:p>
            <a:pPr lvl="1"/>
            <a:r>
              <a:rPr lang="en-US" dirty="0" smtClean="0"/>
              <a:t>LOCAL:  central </a:t>
            </a:r>
            <a:r>
              <a:rPr lang="en-US" dirty="0" err="1" smtClean="0"/>
              <a:t>tumours</a:t>
            </a:r>
            <a:r>
              <a:rPr lang="en-US" dirty="0" smtClean="0"/>
              <a:t> invade locally through bronchial wall into surrounding lung or alongside the bronchi</a:t>
            </a:r>
          </a:p>
          <a:p>
            <a:pPr lvl="1"/>
            <a:r>
              <a:rPr lang="en-US" dirty="0" smtClean="0"/>
              <a:t>Direct extension into pleura is a feature of advanced disease</a:t>
            </a:r>
          </a:p>
          <a:p>
            <a:pPr lvl="1"/>
            <a:r>
              <a:rPr lang="en-US" dirty="0" smtClean="0"/>
              <a:t>LYMPHATIC</a:t>
            </a:r>
          </a:p>
          <a:p>
            <a:pPr lvl="1"/>
            <a:r>
              <a:rPr lang="en-US" dirty="0" smtClean="0"/>
              <a:t>TRANSCOELOMIC :  </a:t>
            </a:r>
            <a:r>
              <a:rPr lang="en-US" dirty="0" err="1" smtClean="0"/>
              <a:t>tumour</a:t>
            </a:r>
            <a:r>
              <a:rPr lang="en-US" dirty="0" smtClean="0"/>
              <a:t> cells spread within pleural cavity, causing malignant pleural effusions</a:t>
            </a:r>
          </a:p>
          <a:p>
            <a:pPr lvl="1"/>
            <a:r>
              <a:rPr lang="en-US" dirty="0" smtClean="0"/>
              <a:t>HAEMATOGENOUS:  to brain, bone, liver, adrenal glands 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600F4"/>
                </a:solidFill>
              </a:rPr>
              <a:t>Histological types</a:t>
            </a:r>
            <a:endParaRPr lang="en-US" dirty="0">
              <a:solidFill>
                <a:srgbClr val="F600F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873752"/>
          </a:xfrm>
        </p:spPr>
        <p:txBody>
          <a:bodyPr/>
          <a:lstStyle/>
          <a:p>
            <a:r>
              <a:rPr lang="en-US" dirty="0" err="1" smtClean="0"/>
              <a:t>Squamous</a:t>
            </a:r>
            <a:r>
              <a:rPr lang="en-US" dirty="0" smtClean="0"/>
              <a:t> cell carcinoma</a:t>
            </a:r>
          </a:p>
          <a:p>
            <a:r>
              <a:rPr lang="en-US" dirty="0" smtClean="0"/>
              <a:t>Commonest, from </a:t>
            </a:r>
            <a:r>
              <a:rPr lang="en-US" dirty="0" err="1" smtClean="0"/>
              <a:t>metaplastic</a:t>
            </a:r>
            <a:r>
              <a:rPr lang="en-US" dirty="0" smtClean="0"/>
              <a:t> </a:t>
            </a:r>
            <a:r>
              <a:rPr lang="en-US" dirty="0" err="1" smtClean="0"/>
              <a:t>squamous</a:t>
            </a:r>
            <a:r>
              <a:rPr lang="en-US" dirty="0" smtClean="0"/>
              <a:t> epithelium, as a result of cigarette smoke</a:t>
            </a:r>
          </a:p>
          <a:p>
            <a:r>
              <a:rPr lang="en-US" dirty="0" err="1" smtClean="0"/>
              <a:t>Tumours</a:t>
            </a:r>
            <a:r>
              <a:rPr lang="en-US" dirty="0" smtClean="0"/>
              <a:t> arise in carina, features of bronchial obstruction, RESECTABLE</a:t>
            </a:r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F600F4"/>
                </a:solidFill>
              </a:rPr>
              <a:t>Histologically</a:t>
            </a:r>
            <a:r>
              <a:rPr lang="en-US" b="1" dirty="0" smtClean="0">
                <a:solidFill>
                  <a:srgbClr val="F600F4"/>
                </a:solidFill>
              </a:rPr>
              <a:t>:  </a:t>
            </a:r>
            <a:r>
              <a:rPr lang="en-US" dirty="0" smtClean="0"/>
              <a:t>range from well </a:t>
            </a:r>
            <a:r>
              <a:rPr lang="en-US" dirty="0" err="1" smtClean="0"/>
              <a:t>diffeerntiated</a:t>
            </a:r>
            <a:r>
              <a:rPr lang="en-US" dirty="0" smtClean="0"/>
              <a:t> (high keratin producing) to poorly differentiated (few keratin producing cells)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known-6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3962399"/>
            <a:ext cx="2781474" cy="2648447"/>
          </a:xfrm>
        </p:spPr>
      </p:pic>
      <p:pic>
        <p:nvPicPr>
          <p:cNvPr id="5" name="Picture 4" descr="93_Lung_Ca_CX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0"/>
            <a:ext cx="63500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6169152"/>
          </a:xfrm>
        </p:spPr>
        <p:txBody>
          <a:bodyPr/>
          <a:lstStyle/>
          <a:p>
            <a:r>
              <a:rPr lang="en-US" dirty="0" smtClean="0"/>
              <a:t>Small cell (OAT CELL) carcinoma</a:t>
            </a:r>
          </a:p>
          <a:p>
            <a:pPr lvl="1"/>
            <a:r>
              <a:rPr lang="en-US" dirty="0" smtClean="0"/>
              <a:t>Highly malignant </a:t>
            </a:r>
            <a:r>
              <a:rPr lang="en-US" dirty="0" err="1" smtClean="0"/>
              <a:t>tumours</a:t>
            </a:r>
            <a:r>
              <a:rPr lang="en-US" dirty="0" smtClean="0"/>
              <a:t>, from bronchial endocrine cells</a:t>
            </a:r>
          </a:p>
          <a:p>
            <a:pPr lvl="1"/>
            <a:r>
              <a:rPr lang="en-US" dirty="0" smtClean="0"/>
              <a:t>Type of </a:t>
            </a:r>
            <a:r>
              <a:rPr lang="en-US" dirty="0" err="1" smtClean="0"/>
              <a:t>neuro</a:t>
            </a:r>
            <a:r>
              <a:rPr lang="en-US" dirty="0" smtClean="0"/>
              <a:t> endocrine </a:t>
            </a:r>
            <a:r>
              <a:rPr lang="en-US" dirty="0" err="1" smtClean="0"/>
              <a:t>tumour</a:t>
            </a:r>
            <a:endParaRPr lang="en-US" dirty="0" smtClean="0"/>
          </a:p>
          <a:p>
            <a:pPr lvl="1"/>
            <a:r>
              <a:rPr lang="en-US" dirty="0" smtClean="0"/>
              <a:t>Associated with ECTOPIC* hormones (</a:t>
            </a:r>
            <a:r>
              <a:rPr lang="en-US" dirty="0" err="1" smtClean="0"/>
              <a:t>acth</a:t>
            </a:r>
            <a:r>
              <a:rPr lang="en-US" dirty="0" smtClean="0"/>
              <a:t>, </a:t>
            </a:r>
            <a:r>
              <a:rPr lang="en-US" dirty="0" err="1" smtClean="0"/>
              <a:t>pth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Macroscopically:  centrally located, metastases are present at diagnosis usually</a:t>
            </a:r>
          </a:p>
          <a:p>
            <a:pPr lvl="1"/>
            <a:r>
              <a:rPr lang="en-US" dirty="0" smtClean="0"/>
              <a:t>Microscopically:  cells are round, little cytoplasm, nuclei resemble OAT GRAINS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Large cell </a:t>
            </a:r>
            <a:r>
              <a:rPr lang="en-US" dirty="0" err="1" smtClean="0"/>
              <a:t>anaplastic</a:t>
            </a:r>
            <a:r>
              <a:rPr lang="en-US" dirty="0" smtClean="0"/>
              <a:t> carcinoma</a:t>
            </a:r>
          </a:p>
          <a:p>
            <a:pPr lvl="1"/>
            <a:r>
              <a:rPr lang="en-US" dirty="0" smtClean="0"/>
              <a:t>Poorly differentiated, of </a:t>
            </a:r>
            <a:r>
              <a:rPr lang="en-US" dirty="0" err="1" smtClean="0"/>
              <a:t>squamous</a:t>
            </a:r>
            <a:r>
              <a:rPr lang="en-US" dirty="0" smtClean="0"/>
              <a:t> or </a:t>
            </a:r>
            <a:r>
              <a:rPr lang="en-US" dirty="0" err="1" smtClean="0"/>
              <a:t>adenocarcinoma</a:t>
            </a:r>
            <a:r>
              <a:rPr lang="en-US" dirty="0" smtClean="0"/>
              <a:t> origin</a:t>
            </a:r>
          </a:p>
          <a:p>
            <a:pPr lvl="1"/>
            <a:r>
              <a:rPr lang="en-US" dirty="0" smtClean="0"/>
              <a:t>Lesions composed of large cells with nuclear </a:t>
            </a:r>
            <a:r>
              <a:rPr lang="en-US" dirty="0" err="1" smtClean="0"/>
              <a:t>pleomorphism</a:t>
            </a:r>
            <a:r>
              <a:rPr lang="en-US" dirty="0" smtClean="0"/>
              <a:t> and giant cells</a:t>
            </a:r>
          </a:p>
          <a:p>
            <a:pPr lvl="1"/>
            <a:r>
              <a:rPr lang="en-US" dirty="0" smtClean="0"/>
              <a:t>Poor prognosis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Oat cell carcinoma</a:t>
            </a:r>
            <a:endParaRPr lang="en-US" dirty="0"/>
          </a:p>
        </p:txBody>
      </p:sp>
      <p:pic>
        <p:nvPicPr>
          <p:cNvPr id="4" name="Content Placeholder 3" descr="Unknown-4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28700" y="1676400"/>
            <a:ext cx="2108200" cy="386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429000"/>
            <a:ext cx="2971800" cy="273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Unknown-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469900"/>
            <a:ext cx="3365500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/>
          <a:lstStyle/>
          <a:p>
            <a:r>
              <a:rPr lang="en-US" dirty="0" err="1" smtClean="0"/>
              <a:t>Adenocarcinoma</a:t>
            </a:r>
            <a:endParaRPr lang="en-US" dirty="0" smtClean="0"/>
          </a:p>
          <a:p>
            <a:r>
              <a:rPr lang="en-US" dirty="0" smtClean="0"/>
              <a:t>Derived from glandular cells, like mucous goblet cells, or type II </a:t>
            </a:r>
            <a:r>
              <a:rPr lang="en-US" dirty="0" err="1" smtClean="0"/>
              <a:t>pneumocytes</a:t>
            </a:r>
            <a:endParaRPr lang="en-US" dirty="0" smtClean="0"/>
          </a:p>
          <a:p>
            <a:r>
              <a:rPr lang="en-US" dirty="0" smtClean="0"/>
              <a:t>Slow growth</a:t>
            </a:r>
          </a:p>
          <a:p>
            <a:r>
              <a:rPr lang="en-US" dirty="0" smtClean="0"/>
              <a:t>Males and females</a:t>
            </a:r>
          </a:p>
          <a:p>
            <a:r>
              <a:rPr lang="en-US" dirty="0" smtClean="0"/>
              <a:t>Linked to passive smoking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15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362200"/>
            <a:ext cx="2870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 OF LUNG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 EARLY SYMPTOMS</a:t>
            </a:r>
          </a:p>
          <a:p>
            <a:r>
              <a:rPr lang="en-US" dirty="0" smtClean="0"/>
              <a:t>Pulmonary symptoms:  cough, </a:t>
            </a:r>
            <a:r>
              <a:rPr lang="en-US" dirty="0" err="1" smtClean="0"/>
              <a:t>dyspnoea</a:t>
            </a:r>
            <a:r>
              <a:rPr lang="en-US" dirty="0" smtClean="0"/>
              <a:t>*, chest pain, </a:t>
            </a:r>
            <a:r>
              <a:rPr lang="en-US" dirty="0" err="1" smtClean="0"/>
              <a:t>haemoptysis</a:t>
            </a:r>
            <a:r>
              <a:rPr lang="en-US" dirty="0" smtClean="0"/>
              <a:t>*</a:t>
            </a:r>
          </a:p>
          <a:p>
            <a:r>
              <a:rPr lang="en-US" dirty="0" smtClean="0"/>
              <a:t>Metastatic symptoms:  in 70% at time of presentation</a:t>
            </a:r>
          </a:p>
          <a:p>
            <a:endParaRPr lang="en-US" dirty="0" smtClean="0"/>
          </a:p>
          <a:p>
            <a:r>
              <a:rPr lang="en-US" dirty="0" smtClean="0"/>
              <a:t>Metastases:  pathological fractures, hepatomegaly, brain signs</a:t>
            </a:r>
          </a:p>
          <a:p>
            <a:r>
              <a:rPr lang="en-US" dirty="0" smtClean="0"/>
              <a:t>Local spread:  </a:t>
            </a:r>
            <a:r>
              <a:rPr lang="en-US" dirty="0" err="1" smtClean="0"/>
              <a:t>horner’s</a:t>
            </a:r>
            <a:r>
              <a:rPr lang="en-US" dirty="0" smtClean="0"/>
              <a:t> </a:t>
            </a:r>
            <a:r>
              <a:rPr lang="en-US" dirty="0" err="1" smtClean="0"/>
              <a:t>syndrom</a:t>
            </a:r>
            <a:r>
              <a:rPr lang="en-US" dirty="0" smtClean="0"/>
              <a:t> (cervical ganglion invasion), hoarseness voice, </a:t>
            </a:r>
            <a:r>
              <a:rPr lang="en-US" dirty="0" err="1" smtClean="0"/>
              <a:t>pericarditis</a:t>
            </a:r>
            <a:endParaRPr lang="en-US" dirty="0" smtClean="0"/>
          </a:p>
          <a:p>
            <a:r>
              <a:rPr lang="en-US" dirty="0" smtClean="0"/>
              <a:t>Endocrine:  inappropriate ADH secretion, ectopic ACTH, </a:t>
            </a:r>
            <a:r>
              <a:rPr lang="en-US" dirty="0" err="1" smtClean="0"/>
              <a:t>hypercalcemia</a:t>
            </a:r>
            <a:endParaRPr lang="en-US" dirty="0" smtClean="0"/>
          </a:p>
          <a:p>
            <a:r>
              <a:rPr lang="en-US" dirty="0" smtClean="0"/>
              <a:t>Neurological:  sensory and motor neuropathy, proximal </a:t>
            </a:r>
            <a:r>
              <a:rPr lang="en-US" dirty="0" err="1" smtClean="0"/>
              <a:t>myopathy</a:t>
            </a:r>
            <a:r>
              <a:rPr lang="en-US" dirty="0" smtClean="0"/>
              <a:t>, </a:t>
            </a:r>
            <a:r>
              <a:rPr lang="en-US" dirty="0" err="1" smtClean="0"/>
              <a:t>cerebellar</a:t>
            </a:r>
            <a:r>
              <a:rPr lang="en-US" dirty="0" smtClean="0"/>
              <a:t> degeneration, </a:t>
            </a:r>
            <a:r>
              <a:rPr lang="en-US" dirty="0" err="1" smtClean="0"/>
              <a:t>dermatomyositis</a:t>
            </a:r>
            <a:r>
              <a:rPr lang="en-US" dirty="0" smtClean="0"/>
              <a:t>, </a:t>
            </a:r>
            <a:r>
              <a:rPr lang="en-US" dirty="0" err="1" smtClean="0"/>
              <a:t>lambert</a:t>
            </a:r>
            <a:r>
              <a:rPr lang="en-US" dirty="0" smtClean="0"/>
              <a:t> </a:t>
            </a:r>
            <a:r>
              <a:rPr lang="en-US" dirty="0" err="1" smtClean="0"/>
              <a:t>eaton</a:t>
            </a:r>
            <a:r>
              <a:rPr lang="en-US" dirty="0" smtClean="0"/>
              <a:t> syndrome (small cell </a:t>
            </a:r>
            <a:r>
              <a:rPr lang="en-US" dirty="0" err="1" smtClean="0"/>
              <a:t>tumours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Finger clubbing, wrist HPOA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&amp;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Clinical features</a:t>
            </a:r>
          </a:p>
          <a:p>
            <a:r>
              <a:rPr lang="en-US" dirty="0" smtClean="0"/>
              <a:t>CHEST X RAY AND CT</a:t>
            </a:r>
          </a:p>
          <a:p>
            <a:r>
              <a:rPr lang="en-US" dirty="0" smtClean="0"/>
              <a:t>Histological confirmation by </a:t>
            </a:r>
            <a:r>
              <a:rPr lang="en-US" dirty="0" err="1" smtClean="0"/>
              <a:t>bronchoscopy</a:t>
            </a:r>
            <a:r>
              <a:rPr lang="en-US" dirty="0" smtClean="0"/>
              <a:t> and pleural effusion cytology*</a:t>
            </a:r>
          </a:p>
          <a:p>
            <a:endParaRPr lang="en-US" dirty="0" smtClean="0"/>
          </a:p>
          <a:p>
            <a:r>
              <a:rPr lang="en-US" dirty="0" smtClean="0"/>
              <a:t>Either operable or inoperable</a:t>
            </a:r>
          </a:p>
          <a:p>
            <a:r>
              <a:rPr lang="en-US" dirty="0" smtClean="0"/>
              <a:t>Success in surgery depends on:</a:t>
            </a:r>
          </a:p>
          <a:p>
            <a:pPr lvl="1"/>
            <a:r>
              <a:rPr lang="en-US" dirty="0" err="1" smtClean="0"/>
              <a:t>Tumour</a:t>
            </a:r>
            <a:r>
              <a:rPr lang="en-US" dirty="0" smtClean="0"/>
              <a:t> must be within lobar bronchus at least 2cm distal to carina</a:t>
            </a:r>
          </a:p>
          <a:p>
            <a:pPr lvl="1"/>
            <a:r>
              <a:rPr lang="en-US" dirty="0" smtClean="0"/>
              <a:t>No direct extension to chest wall, diaphragm or </a:t>
            </a:r>
            <a:r>
              <a:rPr lang="en-US" dirty="0" err="1" smtClean="0"/>
              <a:t>percardium</a:t>
            </a:r>
            <a:endParaRPr lang="en-US" dirty="0" smtClean="0"/>
          </a:p>
          <a:p>
            <a:pPr lvl="1"/>
            <a:r>
              <a:rPr lang="en-US" dirty="0" smtClean="0"/>
              <a:t>No involvement of great vessels of heart</a:t>
            </a:r>
          </a:p>
          <a:p>
            <a:pPr lvl="1"/>
            <a:r>
              <a:rPr lang="en-US" dirty="0" smtClean="0"/>
              <a:t>No malignant pleural effusion</a:t>
            </a:r>
          </a:p>
          <a:p>
            <a:pPr lvl="1"/>
            <a:r>
              <a:rPr lang="en-US" dirty="0" smtClean="0"/>
              <a:t>No distant metastases</a:t>
            </a:r>
          </a:p>
          <a:p>
            <a:pPr lvl="1"/>
            <a:r>
              <a:rPr lang="en-US" dirty="0" smtClean="0"/>
              <a:t>No nodal involvement</a:t>
            </a:r>
          </a:p>
          <a:p>
            <a:pPr lvl="1"/>
            <a:r>
              <a:rPr lang="en-US" dirty="0" smtClean="0"/>
              <a:t>Only 20% success after surgery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known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03358" y="685800"/>
            <a:ext cx="6035642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651500" y="3276600"/>
            <a:ext cx="3492500" cy="3281746"/>
          </a:xfrm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14" y="328612"/>
            <a:ext cx="5117086" cy="3405188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interstitial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Interstitial lung diseases are a group of NON infectious, NON malignant disorders in which there is inflammation of alveolar walls with a thickening of </a:t>
            </a:r>
            <a:r>
              <a:rPr lang="en-US" dirty="0" err="1" smtClean="0"/>
              <a:t>interstitium</a:t>
            </a:r>
            <a:r>
              <a:rPr lang="en-US" dirty="0" smtClean="0"/>
              <a:t> between alveoli, usually with fibrosis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>
                <a:solidFill>
                  <a:srgbClr val="23EB00"/>
                </a:solidFill>
              </a:rPr>
              <a:t>Chronic pulmonary fibrosis</a:t>
            </a:r>
            <a:endParaRPr lang="en-US" dirty="0">
              <a:solidFill>
                <a:srgbClr val="23EB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686800" cy="55595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progressive diffuse fibrosis of lung </a:t>
            </a:r>
            <a:r>
              <a:rPr lang="en-US" dirty="0" err="1" smtClean="0"/>
              <a:t>interstitium</a:t>
            </a:r>
            <a:r>
              <a:rPr lang="en-US" dirty="0" smtClean="0"/>
              <a:t> occurring as a result of chronic interstitial disease</a:t>
            </a:r>
          </a:p>
          <a:p>
            <a:r>
              <a:rPr lang="en-US" b="1" dirty="0" err="1" smtClean="0">
                <a:solidFill>
                  <a:srgbClr val="F600F4"/>
                </a:solidFill>
              </a:rPr>
              <a:t>Aetiology</a:t>
            </a:r>
            <a:endParaRPr lang="en-US" b="1" dirty="0" smtClean="0">
              <a:solidFill>
                <a:srgbClr val="F600F4"/>
              </a:solidFill>
            </a:endParaRPr>
          </a:p>
          <a:p>
            <a:pPr lvl="1"/>
            <a:r>
              <a:rPr lang="en-US" dirty="0" smtClean="0"/>
              <a:t>Idiopathic (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sarcoidosis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Dust inhalation:  famers lungs, bird fanciers lungs</a:t>
            </a:r>
          </a:p>
          <a:p>
            <a:pPr lvl="1"/>
            <a:r>
              <a:rPr lang="en-US" dirty="0" smtClean="0"/>
              <a:t>Iatrogenic:  drugs (</a:t>
            </a:r>
            <a:r>
              <a:rPr lang="en-US" dirty="0" err="1" smtClean="0"/>
              <a:t>methotrexate</a:t>
            </a:r>
            <a:r>
              <a:rPr lang="en-US" dirty="0" smtClean="0"/>
              <a:t>, </a:t>
            </a:r>
            <a:r>
              <a:rPr lang="en-US" dirty="0" err="1" smtClean="0"/>
              <a:t>cyclophosphamide</a:t>
            </a:r>
            <a:r>
              <a:rPr lang="en-US" dirty="0" smtClean="0"/>
              <a:t>, radiation)</a:t>
            </a:r>
          </a:p>
          <a:p>
            <a:pPr lvl="1"/>
            <a:r>
              <a:rPr lang="en-US" dirty="0" smtClean="0"/>
              <a:t>Pathogenesis:  </a:t>
            </a:r>
            <a:r>
              <a:rPr lang="en-US" dirty="0" err="1" smtClean="0"/>
              <a:t>neutrophil</a:t>
            </a:r>
            <a:r>
              <a:rPr lang="en-US" dirty="0" smtClean="0"/>
              <a:t> migration, enlargement and desquamation of type I alveolar cells, accumulation of fibroblasts</a:t>
            </a:r>
          </a:p>
          <a:p>
            <a:pPr lvl="1"/>
            <a:r>
              <a:rPr lang="en-US" b="1" dirty="0" smtClean="0"/>
              <a:t>Morphology</a:t>
            </a:r>
          </a:p>
          <a:p>
            <a:pPr lvl="2"/>
            <a:r>
              <a:rPr lang="en-US" b="1" dirty="0" smtClean="0"/>
              <a:t>Macroscopically:  </a:t>
            </a:r>
            <a:r>
              <a:rPr lang="en-US" dirty="0" smtClean="0"/>
              <a:t>lung becomes a mass of cystic airspaces, separated by collagen scarring</a:t>
            </a:r>
          </a:p>
          <a:p>
            <a:pPr lvl="2"/>
            <a:r>
              <a:rPr lang="en-US" b="1" dirty="0" smtClean="0"/>
              <a:t>Microscopically:  </a:t>
            </a:r>
            <a:r>
              <a:rPr lang="en-US" dirty="0" smtClean="0"/>
              <a:t>cystic spaces are lined by </a:t>
            </a:r>
            <a:r>
              <a:rPr lang="en-US" dirty="0" err="1" smtClean="0"/>
              <a:t>cuboidal</a:t>
            </a:r>
            <a:r>
              <a:rPr lang="en-US" dirty="0" smtClean="0"/>
              <a:t> epithelium, reduced lung function</a:t>
            </a:r>
          </a:p>
          <a:p>
            <a:r>
              <a:rPr lang="en-US" dirty="0" smtClean="0">
                <a:solidFill>
                  <a:srgbClr val="F600F4"/>
                </a:solidFill>
              </a:rPr>
              <a:t>Signs:  </a:t>
            </a:r>
            <a:r>
              <a:rPr lang="en-US" dirty="0" err="1" smtClean="0"/>
              <a:t>dyspnoea</a:t>
            </a:r>
            <a:r>
              <a:rPr lang="en-US" dirty="0" smtClean="0"/>
              <a:t>, cough, finger clubbing, restrictive lung function tests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PNEUMOCONIOSES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Group of lung diseases from chronic exposure to inorganic dusts</a:t>
            </a:r>
          </a:p>
          <a:p>
            <a:r>
              <a:rPr lang="en-US" dirty="0" smtClean="0"/>
              <a:t>A</a:t>
            </a:r>
            <a:r>
              <a:rPr lang="en-US" b="1" dirty="0" smtClean="0"/>
              <a:t>)  coal workers pneumoconiosis:  </a:t>
            </a:r>
            <a:r>
              <a:rPr lang="en-US" dirty="0" smtClean="0"/>
              <a:t>coal dusts</a:t>
            </a:r>
          </a:p>
          <a:p>
            <a:r>
              <a:rPr lang="en-US" b="1" dirty="0" smtClean="0"/>
              <a:t>B)  silicosis:  </a:t>
            </a:r>
            <a:r>
              <a:rPr lang="en-US" dirty="0" smtClean="0"/>
              <a:t>inhalation of quartz dust (stone and sand)</a:t>
            </a:r>
          </a:p>
          <a:p>
            <a:r>
              <a:rPr lang="en-US" b="1" dirty="0" smtClean="0"/>
              <a:t>C)  asbestosis:  </a:t>
            </a:r>
            <a:r>
              <a:rPr lang="en-US" dirty="0" smtClean="0"/>
              <a:t>1890s, miners, ships, buildings</a:t>
            </a:r>
          </a:p>
          <a:p>
            <a:r>
              <a:rPr lang="en-US" b="1" dirty="0" smtClean="0">
                <a:solidFill>
                  <a:srgbClr val="23EB00"/>
                </a:solidFill>
              </a:rPr>
              <a:t>D)  </a:t>
            </a:r>
            <a:r>
              <a:rPr lang="en-US" b="1" dirty="0" err="1" smtClean="0">
                <a:solidFill>
                  <a:srgbClr val="23EB00"/>
                </a:solidFill>
              </a:rPr>
              <a:t>sarcoidosis</a:t>
            </a:r>
            <a:r>
              <a:rPr lang="en-US" b="1" dirty="0" smtClean="0">
                <a:solidFill>
                  <a:srgbClr val="23EB00"/>
                </a:solidFill>
              </a:rPr>
              <a:t>:  </a:t>
            </a:r>
            <a:r>
              <a:rPr lang="en-US" dirty="0" smtClean="0"/>
              <a:t>multisystem diseases, giant cell </a:t>
            </a:r>
            <a:r>
              <a:rPr lang="en-US" dirty="0" err="1" smtClean="0"/>
              <a:t>granulomatous</a:t>
            </a:r>
            <a:r>
              <a:rPr lang="en-US" dirty="0" smtClean="0"/>
              <a:t> inflammation in lungs, </a:t>
            </a:r>
          </a:p>
          <a:p>
            <a:pPr lvl="1"/>
            <a:r>
              <a:rPr lang="en-US" dirty="0" smtClean="0"/>
              <a:t>Histology:  non </a:t>
            </a:r>
            <a:r>
              <a:rPr lang="en-US" dirty="0" err="1" smtClean="0"/>
              <a:t>caseating</a:t>
            </a:r>
            <a:r>
              <a:rPr lang="en-US" dirty="0" smtClean="0"/>
              <a:t> </a:t>
            </a:r>
            <a:r>
              <a:rPr lang="en-US" dirty="0" err="1" smtClean="0"/>
              <a:t>histiocytic</a:t>
            </a:r>
            <a:r>
              <a:rPr lang="en-US" dirty="0" smtClean="0"/>
              <a:t> </a:t>
            </a:r>
            <a:r>
              <a:rPr lang="en-US" dirty="0" err="1" smtClean="0"/>
              <a:t>granulomas</a:t>
            </a:r>
            <a:r>
              <a:rPr lang="en-US" dirty="0" smtClean="0"/>
              <a:t>, cough, lung shadows on chest </a:t>
            </a:r>
            <a:r>
              <a:rPr lang="en-US" dirty="0" err="1" smtClean="0"/>
              <a:t>x</a:t>
            </a:r>
            <a:r>
              <a:rPr lang="en-US" dirty="0" smtClean="0"/>
              <a:t> ray, enlargement of </a:t>
            </a:r>
            <a:r>
              <a:rPr lang="en-US" dirty="0" err="1" smtClean="0"/>
              <a:t>hilar</a:t>
            </a:r>
            <a:r>
              <a:rPr lang="en-US" dirty="0" smtClean="0"/>
              <a:t> lymph nodes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01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67000" y="1103312"/>
            <a:ext cx="45720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158516"/>
            <a:ext cx="7086600" cy="731838"/>
          </a:xfrm>
        </p:spPr>
        <p:txBody>
          <a:bodyPr/>
          <a:lstStyle/>
          <a:p>
            <a:r>
              <a:rPr lang="en-US" dirty="0" smtClean="0"/>
              <a:t>Necrotizing Lesions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9624" y="1219200"/>
            <a:ext cx="8794376" cy="5638800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</a:rPr>
              <a:t>A.  </a:t>
            </a:r>
            <a:r>
              <a:rPr lang="en-US" dirty="0" err="1" smtClean="0">
                <a:solidFill>
                  <a:srgbClr val="FF4040"/>
                </a:solidFill>
              </a:rPr>
              <a:t>Mucormycotic</a:t>
            </a:r>
            <a:r>
              <a:rPr lang="en-US" dirty="0" smtClean="0">
                <a:solidFill>
                  <a:srgbClr val="FF4040"/>
                </a:solidFill>
              </a:rPr>
              <a:t> lesions</a:t>
            </a:r>
          </a:p>
          <a:p>
            <a:pPr lvl="1"/>
            <a:r>
              <a:rPr lang="en-US" dirty="0" smtClean="0"/>
              <a:t>Opportunistic* fungal infections of nose from </a:t>
            </a:r>
            <a:r>
              <a:rPr lang="en-US" dirty="0" err="1" smtClean="0"/>
              <a:t>immunosuppression</a:t>
            </a:r>
            <a:r>
              <a:rPr lang="en-US" dirty="0" smtClean="0"/>
              <a:t>&gt; fatal unless treated rapidly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B.  Lymphoma</a:t>
            </a:r>
          </a:p>
          <a:p>
            <a:pPr lvl="1"/>
            <a:r>
              <a:rPr lang="en-US" dirty="0" smtClean="0"/>
              <a:t>Progressive ulceration &amp; destruction of structures in nose, sinus, form of T cell lymphoma</a:t>
            </a:r>
          </a:p>
          <a:p>
            <a:pPr lvl="1"/>
            <a:r>
              <a:rPr lang="en-US" dirty="0" err="1" smtClean="0"/>
              <a:t>Histologically</a:t>
            </a:r>
            <a:r>
              <a:rPr lang="en-US" dirty="0" smtClean="0"/>
              <a:t>:  infiltration of lymphocytes, plasma cells, blast cells, lymphoid cells, fatal if untreated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Neoplasms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9624" y="762000"/>
            <a:ext cx="8489576" cy="6400800"/>
          </a:xfrm>
        </p:spPr>
        <p:txBody>
          <a:bodyPr/>
          <a:lstStyle/>
          <a:p>
            <a:r>
              <a:rPr lang="en-US" dirty="0" smtClean="0"/>
              <a:t>1.  Nasopharyngeal </a:t>
            </a:r>
            <a:r>
              <a:rPr lang="en-US" dirty="0" err="1" smtClean="0"/>
              <a:t>angiofibroma</a:t>
            </a:r>
            <a:endParaRPr lang="en-US" dirty="0" smtClean="0"/>
          </a:p>
          <a:p>
            <a:pPr lvl="1"/>
            <a:r>
              <a:rPr lang="en-US" dirty="0" smtClean="0"/>
              <a:t>Males, age 10 – 25 </a:t>
            </a:r>
            <a:r>
              <a:rPr lang="en-US" dirty="0" err="1" smtClean="0"/>
              <a:t>yo</a:t>
            </a:r>
            <a:endParaRPr lang="en-US" dirty="0" smtClean="0"/>
          </a:p>
          <a:p>
            <a:pPr lvl="1"/>
            <a:r>
              <a:rPr lang="en-US" dirty="0" smtClean="0"/>
              <a:t>Mimics malignant </a:t>
            </a:r>
            <a:r>
              <a:rPr lang="en-US" dirty="0" err="1" smtClean="0"/>
              <a:t>tumour</a:t>
            </a:r>
            <a:r>
              <a:rPr lang="en-US" dirty="0" smtClean="0"/>
              <a:t> during puberty</a:t>
            </a:r>
          </a:p>
          <a:p>
            <a:pPr lvl="1"/>
            <a:r>
              <a:rPr lang="en-US" dirty="0" smtClean="0"/>
              <a:t>Ulceration &amp; bleeding common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2.  </a:t>
            </a:r>
            <a:r>
              <a:rPr lang="en-US" dirty="0" err="1" smtClean="0"/>
              <a:t>Plasmacytomas</a:t>
            </a:r>
            <a:endParaRPr lang="en-US" dirty="0" smtClean="0"/>
          </a:p>
          <a:p>
            <a:pPr lvl="1"/>
            <a:r>
              <a:rPr lang="en-US" dirty="0" smtClean="0"/>
              <a:t>Malignant </a:t>
            </a:r>
            <a:r>
              <a:rPr lang="en-US" dirty="0" err="1" smtClean="0"/>
              <a:t>tumour</a:t>
            </a:r>
            <a:endParaRPr lang="en-US" dirty="0" smtClean="0"/>
          </a:p>
          <a:p>
            <a:pPr lvl="1"/>
            <a:r>
              <a:rPr lang="en-US" dirty="0" smtClean="0"/>
              <a:t>Composed of monoclonal plasma cells*</a:t>
            </a:r>
          </a:p>
          <a:p>
            <a:pPr lvl="1"/>
            <a:r>
              <a:rPr lang="en-US" dirty="0" smtClean="0"/>
              <a:t>Presents as soft, </a:t>
            </a:r>
            <a:r>
              <a:rPr lang="en-US" dirty="0" err="1" smtClean="0"/>
              <a:t>haemorrhagic</a:t>
            </a:r>
            <a:r>
              <a:rPr lang="en-US" dirty="0" smtClean="0"/>
              <a:t> nasal mass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3.  Olfactory </a:t>
            </a:r>
            <a:r>
              <a:rPr lang="en-US" dirty="0" err="1" smtClean="0"/>
              <a:t>neuroblastoma</a:t>
            </a:r>
            <a:endParaRPr lang="en-US" dirty="0" smtClean="0"/>
          </a:p>
          <a:p>
            <a:pPr lvl="1"/>
            <a:r>
              <a:rPr lang="en-US" dirty="0" smtClean="0"/>
              <a:t>Rare, upper nasal cavity</a:t>
            </a:r>
          </a:p>
          <a:p>
            <a:pPr lvl="1"/>
            <a:r>
              <a:rPr lang="en-US" dirty="0" err="1" smtClean="0"/>
              <a:t>Haemorrhagic</a:t>
            </a:r>
            <a:r>
              <a:rPr lang="en-US" dirty="0" smtClean="0"/>
              <a:t> mass, bone destruction, metastases in 20% cases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311</TotalTime>
  <Words>3234</Words>
  <Application>Microsoft Macintosh PowerPoint</Application>
  <PresentationFormat>On-screen Show (4:3)</PresentationFormat>
  <Paragraphs>397</Paragraphs>
  <Slides>63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Oriel</vt:lpstr>
      <vt:lpstr>PULMONARY PATHOLOGY</vt:lpstr>
      <vt:lpstr>OBJECTIVES</vt:lpstr>
      <vt:lpstr>Inflammatory Conditions Upper Respiratory Tract</vt:lpstr>
      <vt:lpstr>Slide 4</vt:lpstr>
      <vt:lpstr>Sinusitis</vt:lpstr>
      <vt:lpstr>Slide 6</vt:lpstr>
      <vt:lpstr>Slide 7</vt:lpstr>
      <vt:lpstr>Necrotizing Lesions</vt:lpstr>
      <vt:lpstr>Neoplasms</vt:lpstr>
      <vt:lpstr>Slide 10</vt:lpstr>
      <vt:lpstr>The larynx – inflammatory conditions</vt:lpstr>
      <vt:lpstr>Slide 12</vt:lpstr>
      <vt:lpstr>Reactive Nodules</vt:lpstr>
      <vt:lpstr>Slide 14</vt:lpstr>
      <vt:lpstr>papillomas</vt:lpstr>
      <vt:lpstr>Sqaumous cell carcinoma of larynx</vt:lpstr>
      <vt:lpstr>Disorders of the lungs</vt:lpstr>
      <vt:lpstr>atelectasis</vt:lpstr>
      <vt:lpstr>Chronic obstructive pulmonary disease</vt:lpstr>
      <vt:lpstr>Slide 20</vt:lpstr>
      <vt:lpstr>Lobar atelectasis</vt:lpstr>
      <vt:lpstr>emphysema</vt:lpstr>
      <vt:lpstr>Slide 23</vt:lpstr>
      <vt:lpstr>Types of emphysema</vt:lpstr>
      <vt:lpstr>Centrilobar emphysema</vt:lpstr>
      <vt:lpstr>Clinical features</vt:lpstr>
      <vt:lpstr>Chronic bronchitis</vt:lpstr>
      <vt:lpstr>Slide 28</vt:lpstr>
      <vt:lpstr>Slide 29</vt:lpstr>
      <vt:lpstr>Bronchial asthma</vt:lpstr>
      <vt:lpstr>Slide 31</vt:lpstr>
      <vt:lpstr>Slide 32</vt:lpstr>
      <vt:lpstr>Slide 33</vt:lpstr>
      <vt:lpstr>Structural changes in asthma</vt:lpstr>
      <vt:lpstr>Slide 35</vt:lpstr>
      <vt:lpstr>Clinical features of asthma</vt:lpstr>
      <vt:lpstr>Bronchiectasis</vt:lpstr>
      <vt:lpstr>Cystic fibrosis</vt:lpstr>
      <vt:lpstr>CF PATHOGENESIS</vt:lpstr>
      <vt:lpstr>Slide 40</vt:lpstr>
      <vt:lpstr>Slide 41</vt:lpstr>
      <vt:lpstr>Infections of the lung</vt:lpstr>
      <vt:lpstr>Classification of pneumonia</vt:lpstr>
      <vt:lpstr>Outcomes of pneumonia</vt:lpstr>
      <vt:lpstr>Lobar pneumonia</vt:lpstr>
      <vt:lpstr>Pulmonary tuberculosis</vt:lpstr>
      <vt:lpstr>Pathogenesis of tb</vt:lpstr>
      <vt:lpstr>Morphology of tb</vt:lpstr>
      <vt:lpstr>Primary and secondary tb</vt:lpstr>
      <vt:lpstr>Neoplastic diseases of lung</vt:lpstr>
      <vt:lpstr>Slide 51</vt:lpstr>
      <vt:lpstr>Location of tumours</vt:lpstr>
      <vt:lpstr>Histological types</vt:lpstr>
      <vt:lpstr>Slide 54</vt:lpstr>
      <vt:lpstr>Slide 55</vt:lpstr>
      <vt:lpstr>Oat cell carcinoma</vt:lpstr>
      <vt:lpstr>Slide 57</vt:lpstr>
      <vt:lpstr>CLINICAL FEATURES OF LUNG CANCER</vt:lpstr>
      <vt:lpstr>Diagnosis &amp; management</vt:lpstr>
      <vt:lpstr>Slide 60</vt:lpstr>
      <vt:lpstr>Diffuse interstitial disease</vt:lpstr>
      <vt:lpstr>Chronic pulmonary fibrosis</vt:lpstr>
      <vt:lpstr>PNEUMOCONIOSES</vt:lpstr>
    </vt:vector>
  </TitlesOfParts>
  <Company>abc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PATHOLOGY</dc:title>
  <dc:creator>shai hussein</dc:creator>
  <cp:lastModifiedBy>shai hussein</cp:lastModifiedBy>
  <cp:revision>41</cp:revision>
  <dcterms:created xsi:type="dcterms:W3CDTF">2013-11-09T13:30:08Z</dcterms:created>
  <dcterms:modified xsi:type="dcterms:W3CDTF">2013-11-09T18:41:53Z</dcterms:modified>
</cp:coreProperties>
</file>