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77" r:id="rId4"/>
    <p:sldId id="258" r:id="rId5"/>
    <p:sldId id="278" r:id="rId6"/>
    <p:sldId id="259" r:id="rId7"/>
    <p:sldId id="260" r:id="rId8"/>
    <p:sldId id="261" r:id="rId9"/>
    <p:sldId id="279" r:id="rId10"/>
    <p:sldId id="262" r:id="rId11"/>
    <p:sldId id="263" r:id="rId12"/>
    <p:sldId id="280" r:id="rId13"/>
    <p:sldId id="264" r:id="rId14"/>
    <p:sldId id="265" r:id="rId15"/>
    <p:sldId id="281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E6A27A0-EF7D-A046-8BD5-B08CD56F31E9}" type="datetimeFigureOut">
              <a:rPr lang="en-US" smtClean="0"/>
              <a:pPr/>
              <a:t>12/20/13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F761ADA-22A4-8049-844E-D2193AC23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  <p:sldLayoutId r:id="rId17"/>
    <p:sldLayoutId r:id="rId18"/>
    <p:sldLayoutId r:id="rId19"/>
    <p:sldLayoutId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RAD204 Pathology</a:t>
            </a:r>
            <a:br>
              <a:rPr lang="en-US" dirty="0" smtClean="0"/>
            </a:br>
            <a:r>
              <a:rPr lang="en-US" dirty="0" smtClean="0"/>
              <a:t>Endocrine Lecture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Dr Shai’</a:t>
            </a:r>
          </a:p>
          <a:p>
            <a:r>
              <a:rPr lang="en-US" dirty="0" smtClean="0"/>
              <a:t>Week </a:t>
            </a:r>
            <a:r>
              <a:rPr lang="en-US" dirty="0" err="1" smtClean="0"/>
              <a:t>od</a:t>
            </a:r>
            <a:r>
              <a:rPr lang="en-US" dirty="0" smtClean="0"/>
              <a:t> December 22, 2013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"/>
            <a:ext cx="3111500" cy="40386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Thyrotoxicosis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Hyperthyroidism</a:t>
            </a:r>
          </a:p>
          <a:p>
            <a:r>
              <a:rPr lang="en-US" dirty="0" smtClean="0"/>
              <a:t>Excess secretion of thyroid hormones (</a:t>
            </a:r>
            <a:r>
              <a:rPr lang="en-US" dirty="0" err="1" smtClean="0"/>
              <a:t>thyroxine</a:t>
            </a:r>
            <a:r>
              <a:rPr lang="en-US" dirty="0" smtClean="0"/>
              <a:t>, t4 and t3), in blood stream</a:t>
            </a:r>
          </a:p>
          <a:p>
            <a:r>
              <a:rPr lang="en-US" dirty="0" smtClean="0"/>
              <a:t>Symptoms:  tachycardia, sweating, tremor, anxiety, increased appetite, weight loss, intolerance to heat, </a:t>
            </a:r>
            <a:r>
              <a:rPr lang="en-US" dirty="0" err="1" smtClean="0"/>
              <a:t>goitre</a:t>
            </a:r>
            <a:r>
              <a:rPr lang="en-US" dirty="0" smtClean="0"/>
              <a:t> (enlargement of gland)</a:t>
            </a:r>
          </a:p>
          <a:p>
            <a:r>
              <a:rPr lang="en-US" dirty="0" err="1" smtClean="0"/>
              <a:t>Aetiology</a:t>
            </a:r>
            <a:endParaRPr lang="en-US" dirty="0" smtClean="0"/>
          </a:p>
          <a:p>
            <a:pPr lvl="1"/>
            <a:r>
              <a:rPr lang="en-US" dirty="0" smtClean="0"/>
              <a:t>Primary:  increased thyroid hormones, low TSH</a:t>
            </a:r>
          </a:p>
          <a:p>
            <a:pPr lvl="1"/>
            <a:r>
              <a:rPr lang="en-US" dirty="0" smtClean="0"/>
              <a:t>Secondary:  increased </a:t>
            </a:r>
            <a:r>
              <a:rPr lang="en-US" dirty="0" err="1" smtClean="0"/>
              <a:t>thryoid</a:t>
            </a:r>
            <a:r>
              <a:rPr lang="en-US" dirty="0" smtClean="0"/>
              <a:t> hormones from gland from excess TSH production from tumor in pituitary or elsewhere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hypothyroidism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Decreased activity of thyroid gland, results in decreased production of thyroid hormones</a:t>
            </a:r>
          </a:p>
          <a:p>
            <a:pPr lvl="1"/>
            <a:r>
              <a:rPr lang="en-US" dirty="0" smtClean="0"/>
              <a:t>1.  Hypothyroidism at birth (CRETINISM)</a:t>
            </a:r>
          </a:p>
          <a:p>
            <a:pPr lvl="1"/>
            <a:r>
              <a:rPr lang="en-US" dirty="0" smtClean="0"/>
              <a:t>2.  Acquired hypothyroidism in adulthood (MYXOEDEMA)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cretinism</a:t>
            </a:r>
            <a:endParaRPr lang="en-US" dirty="0"/>
          </a:p>
        </p:txBody>
      </p:sp>
      <p:pic>
        <p:nvPicPr>
          <p:cNvPr id="4" name="Content Placeholder 3" descr="Unknown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976605"/>
            <a:ext cx="4876799" cy="564682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cretinism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154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Congenital hypothyroidism</a:t>
            </a:r>
          </a:p>
          <a:p>
            <a:r>
              <a:rPr lang="en-US" dirty="0" err="1" smtClean="0"/>
              <a:t>Aetiology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Endemic*  occurs in iodine deficient countries, </a:t>
            </a:r>
            <a:r>
              <a:rPr lang="en-US" dirty="0" err="1" smtClean="0"/>
              <a:t>goitre</a:t>
            </a:r>
            <a:r>
              <a:rPr lang="en-US" dirty="0" smtClean="0"/>
              <a:t> common</a:t>
            </a:r>
          </a:p>
          <a:p>
            <a:pPr lvl="1"/>
            <a:r>
              <a:rPr lang="en-US" dirty="0" smtClean="0"/>
              <a:t>Sporadic  from congenital </a:t>
            </a:r>
            <a:r>
              <a:rPr lang="en-US" dirty="0" err="1" smtClean="0"/>
              <a:t>hypoplasia</a:t>
            </a:r>
            <a:r>
              <a:rPr lang="en-US" dirty="0" smtClean="0"/>
              <a:t> of thyroid gland</a:t>
            </a:r>
          </a:p>
          <a:p>
            <a:pPr lvl="1"/>
            <a:r>
              <a:rPr lang="en-US" dirty="0" err="1" smtClean="0"/>
              <a:t>Dyshormonogenesis</a:t>
            </a:r>
            <a:r>
              <a:rPr lang="en-US" dirty="0" smtClean="0"/>
              <a:t>:  familial recessive enzyme defect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Clinical features:</a:t>
            </a:r>
          </a:p>
          <a:p>
            <a:pPr lvl="1"/>
            <a:r>
              <a:rPr lang="en-US" dirty="0" smtClean="0"/>
              <a:t>Mental Retardation</a:t>
            </a:r>
          </a:p>
          <a:p>
            <a:pPr lvl="1"/>
            <a:r>
              <a:rPr lang="en-US" dirty="0" smtClean="0"/>
              <a:t>Retarded Growth, skeletal inhibition, short, stocky build</a:t>
            </a:r>
          </a:p>
          <a:p>
            <a:pPr lvl="1"/>
            <a:r>
              <a:rPr lang="en-US" dirty="0" smtClean="0"/>
              <a:t>Coarse, dry skin</a:t>
            </a:r>
          </a:p>
          <a:p>
            <a:pPr lvl="1"/>
            <a:r>
              <a:rPr lang="en-US" dirty="0" smtClean="0"/>
              <a:t>Lack  of hair, teeth</a:t>
            </a:r>
          </a:p>
          <a:p>
            <a:pPr lvl="1"/>
            <a:r>
              <a:rPr lang="en-US" dirty="0" smtClean="0"/>
              <a:t>Pot belly</a:t>
            </a:r>
          </a:p>
          <a:p>
            <a:pPr lvl="1"/>
            <a:r>
              <a:rPr lang="en-US" dirty="0" smtClean="0"/>
              <a:t>Protruding tongue</a:t>
            </a:r>
          </a:p>
          <a:p>
            <a:r>
              <a:rPr lang="en-US" dirty="0" smtClean="0"/>
              <a:t>Management:  early detection (TSH heel prick test on day 4 of life)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Myxoedema</a:t>
            </a:r>
            <a:r>
              <a:rPr lang="en-US" dirty="0" smtClean="0"/>
              <a:t>, hypothyroidism 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/>
          <a:lstStyle/>
          <a:p>
            <a:r>
              <a:rPr lang="en-US" dirty="0" smtClean="0"/>
              <a:t>Common, decreased function of thyroid gland, decreased circulating thyroid hormone</a:t>
            </a:r>
          </a:p>
          <a:p>
            <a:r>
              <a:rPr lang="en-US" dirty="0" smtClean="0"/>
              <a:t>Any age, common between 30 and 50 years)</a:t>
            </a:r>
          </a:p>
          <a:p>
            <a:r>
              <a:rPr lang="en-US" dirty="0" smtClean="0"/>
              <a:t>MYXOEDEMA:  non pitting, </a:t>
            </a:r>
            <a:r>
              <a:rPr lang="en-US" dirty="0" err="1" smtClean="0"/>
              <a:t>oedematous</a:t>
            </a:r>
            <a:r>
              <a:rPr lang="en-US" dirty="0" smtClean="0"/>
              <a:t> reaction from deposition of </a:t>
            </a:r>
            <a:r>
              <a:rPr lang="en-US" dirty="0" err="1" smtClean="0"/>
              <a:t>mucoid</a:t>
            </a:r>
            <a:r>
              <a:rPr lang="en-US" dirty="0" smtClean="0"/>
              <a:t> substance (</a:t>
            </a:r>
            <a:r>
              <a:rPr lang="en-US" dirty="0" err="1" smtClean="0"/>
              <a:t>myxo</a:t>
            </a:r>
            <a:r>
              <a:rPr lang="en-US" dirty="0" smtClean="0"/>
              <a:t> means mucus), in skin</a:t>
            </a:r>
          </a:p>
          <a:p>
            <a:r>
              <a:rPr lang="en-US" dirty="0" err="1" smtClean="0"/>
              <a:t>Aetiology</a:t>
            </a:r>
            <a:endParaRPr lang="en-US" dirty="0" smtClean="0"/>
          </a:p>
          <a:p>
            <a:pPr lvl="1"/>
            <a:r>
              <a:rPr lang="en-US" dirty="0" smtClean="0"/>
              <a:t>Autoimmune </a:t>
            </a:r>
            <a:r>
              <a:rPr lang="en-US" dirty="0" err="1" smtClean="0"/>
              <a:t>thyroiditis</a:t>
            </a:r>
            <a:r>
              <a:rPr lang="en-US" dirty="0" smtClean="0"/>
              <a:t>:  atrophy of thyroid gland</a:t>
            </a:r>
          </a:p>
          <a:p>
            <a:pPr lvl="1"/>
            <a:r>
              <a:rPr lang="en-US" dirty="0" smtClean="0"/>
              <a:t>Grave’s Disease:  after </a:t>
            </a:r>
            <a:r>
              <a:rPr lang="en-US" dirty="0" err="1" smtClean="0"/>
              <a:t>hyperthryoid</a:t>
            </a:r>
            <a:r>
              <a:rPr lang="en-US" dirty="0" smtClean="0"/>
              <a:t> </a:t>
            </a:r>
            <a:r>
              <a:rPr lang="en-US" dirty="0" err="1" smtClean="0"/>
              <a:t>thyrotoxicosis</a:t>
            </a:r>
            <a:r>
              <a:rPr lang="en-US" dirty="0" smtClean="0"/>
              <a:t>, 5% patients develop </a:t>
            </a:r>
            <a:r>
              <a:rPr lang="en-US" dirty="0" err="1" smtClean="0"/>
              <a:t>hypothryoidism</a:t>
            </a:r>
            <a:r>
              <a:rPr lang="en-US" dirty="0" smtClean="0"/>
              <a:t>, called Graves disease</a:t>
            </a:r>
          </a:p>
          <a:p>
            <a:pPr lvl="1"/>
            <a:r>
              <a:rPr lang="en-US" dirty="0" smtClean="0"/>
              <a:t>Treatment of hyperthyroidism:  surgical </a:t>
            </a:r>
            <a:r>
              <a:rPr lang="en-US" dirty="0" err="1" smtClean="0"/>
              <a:t>ablastion</a:t>
            </a:r>
            <a:r>
              <a:rPr lang="en-US" dirty="0" smtClean="0"/>
              <a:t>, drug or radioiodine therapy</a:t>
            </a:r>
          </a:p>
          <a:p>
            <a:pPr lvl="1"/>
            <a:r>
              <a:rPr lang="en-US" dirty="0" smtClean="0"/>
              <a:t>Severe iodine deficiency from diet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myxoedema</a:t>
            </a:r>
            <a:endParaRPr lang="en-US" dirty="0"/>
          </a:p>
        </p:txBody>
      </p:sp>
      <p:pic>
        <p:nvPicPr>
          <p:cNvPr id="4" name="Content Placeholder 3" descr="Unknown-3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5075" y="4559300"/>
            <a:ext cx="3543300" cy="2298700"/>
          </a:xfrm>
        </p:spPr>
      </p:pic>
      <p:pic>
        <p:nvPicPr>
          <p:cNvPr id="5" name="Picture 4" descr="Unknown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0" y="1701800"/>
            <a:ext cx="2857500" cy="2857500"/>
          </a:xfrm>
          <a:prstGeom prst="rect">
            <a:avLst/>
          </a:prstGeom>
        </p:spPr>
      </p:pic>
      <p:pic>
        <p:nvPicPr>
          <p:cNvPr id="6" name="Picture 5" descr="Unknown-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701800"/>
            <a:ext cx="3340100" cy="24257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hypothyroidism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 and physical slowness</a:t>
            </a:r>
          </a:p>
          <a:p>
            <a:r>
              <a:rPr lang="en-US" dirty="0" smtClean="0"/>
              <a:t>Tiredness</a:t>
            </a:r>
          </a:p>
          <a:p>
            <a:r>
              <a:rPr lang="en-US" dirty="0" smtClean="0"/>
              <a:t>Cold intolerance</a:t>
            </a:r>
          </a:p>
          <a:p>
            <a:r>
              <a:rPr lang="en-US" dirty="0" smtClean="0"/>
              <a:t>Dry skin and hair</a:t>
            </a:r>
          </a:p>
          <a:p>
            <a:endParaRPr lang="en-US" dirty="0" smtClean="0"/>
          </a:p>
          <a:p>
            <a:r>
              <a:rPr lang="en-US" dirty="0" smtClean="0"/>
              <a:t>Investigations:  serum </a:t>
            </a:r>
            <a:r>
              <a:rPr lang="en-US" dirty="0" err="1" smtClean="0"/>
              <a:t>thyroxine</a:t>
            </a:r>
            <a:r>
              <a:rPr lang="en-US" dirty="0" smtClean="0"/>
              <a:t> and TSH levels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Adrenal gland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Cushing’s Syndrome</a:t>
            </a:r>
          </a:p>
          <a:p>
            <a:pPr lvl="1"/>
            <a:r>
              <a:rPr lang="en-US" dirty="0" smtClean="0"/>
              <a:t>Prolonged inappropriate elevation of free corticosteroid levels</a:t>
            </a:r>
          </a:p>
          <a:p>
            <a:pPr lvl="1">
              <a:buNone/>
            </a:pPr>
            <a:r>
              <a:rPr lang="en-US" dirty="0" smtClean="0"/>
              <a:t>Features</a:t>
            </a:r>
          </a:p>
          <a:p>
            <a:pPr lvl="1">
              <a:buNone/>
            </a:pPr>
            <a:r>
              <a:rPr lang="en-US" dirty="0" smtClean="0"/>
              <a:t>	*  central obesity, moon face</a:t>
            </a:r>
          </a:p>
          <a:p>
            <a:pPr lvl="1">
              <a:buNone/>
            </a:pPr>
            <a:r>
              <a:rPr lang="en-US" dirty="0" smtClean="0"/>
              <a:t>	*  plethora, acne</a:t>
            </a:r>
          </a:p>
          <a:p>
            <a:pPr lvl="1">
              <a:buNone/>
            </a:pPr>
            <a:r>
              <a:rPr lang="en-US" dirty="0" smtClean="0"/>
              <a:t>	*  menstrual irregularity</a:t>
            </a:r>
          </a:p>
          <a:p>
            <a:pPr lvl="1">
              <a:buNone/>
            </a:pPr>
            <a:r>
              <a:rPr lang="en-US" dirty="0" smtClean="0"/>
              <a:t> 	*  </a:t>
            </a:r>
            <a:r>
              <a:rPr lang="en-US" dirty="0" err="1" smtClean="0"/>
              <a:t>hirsutism</a:t>
            </a:r>
            <a:r>
              <a:rPr lang="en-US" dirty="0" smtClean="0"/>
              <a:t> * and hair </a:t>
            </a:r>
            <a:r>
              <a:rPr lang="en-US" dirty="0" err="1" smtClean="0"/>
              <a:t>thining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* Hypertension</a:t>
            </a:r>
          </a:p>
          <a:p>
            <a:pPr lvl="1">
              <a:buNone/>
            </a:pPr>
            <a:r>
              <a:rPr lang="en-US" dirty="0" smtClean="0"/>
              <a:t>	* Diabetes</a:t>
            </a:r>
          </a:p>
          <a:p>
            <a:pPr lvl="1">
              <a:buNone/>
            </a:pPr>
            <a:r>
              <a:rPr lang="en-US" dirty="0" smtClean="0"/>
              <a:t>	* Osteoporosis</a:t>
            </a:r>
          </a:p>
          <a:p>
            <a:pPr lvl="1">
              <a:buNone/>
            </a:pPr>
            <a:r>
              <a:rPr lang="en-US" dirty="0" smtClean="0"/>
              <a:t>	* Muscle wasting</a:t>
            </a:r>
          </a:p>
          <a:p>
            <a:pPr lvl="1">
              <a:buNone/>
            </a:pPr>
            <a:r>
              <a:rPr lang="en-US" dirty="0" smtClean="0"/>
              <a:t>	* Dermal atrophy</a:t>
            </a:r>
            <a:endParaRPr lang="en-US" dirty="0"/>
          </a:p>
        </p:txBody>
      </p:sp>
      <p:pic>
        <p:nvPicPr>
          <p:cNvPr id="4" name="Picture 3" descr="Unknown-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187" y="2887663"/>
            <a:ext cx="25146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Cushings</a:t>
            </a:r>
            <a:r>
              <a:rPr lang="en-US" dirty="0" smtClean="0"/>
              <a:t> </a:t>
            </a:r>
            <a:r>
              <a:rPr lang="en-US" dirty="0" err="1" smtClean="0"/>
              <a:t>aetiopathogenesis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Pituitary </a:t>
            </a:r>
            <a:r>
              <a:rPr lang="en-US" dirty="0" err="1" smtClean="0"/>
              <a:t>hypersecretion</a:t>
            </a:r>
            <a:r>
              <a:rPr lang="en-US" dirty="0" smtClean="0"/>
              <a:t> of ACTH (</a:t>
            </a:r>
            <a:r>
              <a:rPr lang="en-US" dirty="0" err="1" smtClean="0"/>
              <a:t>Cushings</a:t>
            </a:r>
            <a:r>
              <a:rPr lang="en-US" dirty="0" smtClean="0"/>
              <a:t> disease) bilateral adrenal hyperplasia, secondary to excess secretion of ACTH by pituitary gland</a:t>
            </a:r>
          </a:p>
          <a:p>
            <a:r>
              <a:rPr lang="en-US" dirty="0" smtClean="0"/>
              <a:t>Ectopic ACTH or CRH (corticotrophin releasing hormone) production by non endocrine neoplasm, </a:t>
            </a:r>
            <a:r>
              <a:rPr lang="en-US" dirty="0" err="1" smtClean="0"/>
              <a:t>eg</a:t>
            </a:r>
            <a:r>
              <a:rPr lang="en-US" dirty="0" smtClean="0"/>
              <a:t> oat cell carcinoma of bronchus *</a:t>
            </a:r>
            <a:r>
              <a:rPr lang="en-US" dirty="0" err="1" smtClean="0"/>
              <a:t>paraneoplastic</a:t>
            </a:r>
            <a:r>
              <a:rPr lang="en-US" dirty="0" smtClean="0"/>
              <a:t> </a:t>
            </a:r>
          </a:p>
          <a:p>
            <a:r>
              <a:rPr lang="en-US" dirty="0" smtClean="0"/>
              <a:t>Iatrogenic steroid therapy *commonest cause of </a:t>
            </a:r>
            <a:r>
              <a:rPr lang="en-US" dirty="0" err="1" smtClean="0"/>
              <a:t>Cushings</a:t>
            </a:r>
            <a:r>
              <a:rPr lang="en-US" dirty="0" smtClean="0"/>
              <a:t> syndrome</a:t>
            </a:r>
          </a:p>
          <a:p>
            <a:r>
              <a:rPr lang="en-US" dirty="0" smtClean="0"/>
              <a:t>Adrenal cortical adenoma:  well-circumscribed yellow tumor, 2-5cm diameter, lipid filled</a:t>
            </a:r>
          </a:p>
          <a:p>
            <a:r>
              <a:rPr lang="en-US" dirty="0" smtClean="0"/>
              <a:t>Adrenal cortical carcinoma:  rare</a:t>
            </a:r>
          </a:p>
          <a:p>
            <a:r>
              <a:rPr lang="en-US" dirty="0" smtClean="0"/>
              <a:t>INVESTIGATIONS:  </a:t>
            </a:r>
          </a:p>
          <a:p>
            <a:pPr lvl="1"/>
            <a:r>
              <a:rPr lang="en-US" dirty="0" smtClean="0"/>
              <a:t>DEXAMETHASONE SUPPRESION TEST (suppress </a:t>
            </a:r>
            <a:r>
              <a:rPr lang="en-US" dirty="0" err="1" smtClean="0"/>
              <a:t>cortisol</a:t>
            </a:r>
            <a:r>
              <a:rPr lang="en-US" dirty="0" smtClean="0"/>
              <a:t> levels in </a:t>
            </a:r>
            <a:r>
              <a:rPr lang="en-US" dirty="0" err="1" smtClean="0"/>
              <a:t>Cushings</a:t>
            </a:r>
            <a:r>
              <a:rPr lang="en-US" dirty="0" smtClean="0"/>
              <a:t> due to suppression of pituitary ACTH secretion)</a:t>
            </a:r>
          </a:p>
          <a:p>
            <a:pPr lvl="1"/>
            <a:r>
              <a:rPr lang="en-US" dirty="0" smtClean="0"/>
              <a:t>MRI and CT to visualize pituitary and adrenal glands</a:t>
            </a:r>
          </a:p>
          <a:p>
            <a:pPr lvl="1"/>
            <a:r>
              <a:rPr lang="en-US" dirty="0" smtClean="0"/>
              <a:t>Blood:  ACTH levels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Hypofunctioning</a:t>
            </a:r>
            <a:r>
              <a:rPr lang="en-US" dirty="0" smtClean="0"/>
              <a:t> adrenal cortex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Addison’s disease</a:t>
            </a:r>
          </a:p>
          <a:p>
            <a:r>
              <a:rPr lang="en-US" dirty="0" smtClean="0"/>
              <a:t>Rare, chronic adrenal insufficiency due to lack of </a:t>
            </a:r>
            <a:r>
              <a:rPr lang="en-US" dirty="0" err="1" smtClean="0"/>
              <a:t>glucocorticoids</a:t>
            </a:r>
            <a:r>
              <a:rPr lang="en-US" dirty="0" smtClean="0"/>
              <a:t> and </a:t>
            </a:r>
            <a:r>
              <a:rPr lang="en-US" dirty="0" err="1" smtClean="0"/>
              <a:t>mineralcorticoids</a:t>
            </a:r>
            <a:endParaRPr lang="en-US" dirty="0" smtClean="0"/>
          </a:p>
          <a:p>
            <a:r>
              <a:rPr lang="en-US" dirty="0" smtClean="0"/>
              <a:t>Clinical features:  </a:t>
            </a:r>
          </a:p>
          <a:p>
            <a:pPr lvl="1"/>
            <a:r>
              <a:rPr lang="en-US" dirty="0" err="1" smtClean="0"/>
              <a:t>Glucocorticoid</a:t>
            </a:r>
            <a:r>
              <a:rPr lang="en-US" dirty="0" smtClean="0"/>
              <a:t> insufficiency:  vomiting, loss of appetite, weight loss, lethargy and weakness, postural hypotension, </a:t>
            </a:r>
            <a:r>
              <a:rPr lang="en-US" dirty="0" err="1" smtClean="0"/>
              <a:t>hypoglycaemia</a:t>
            </a:r>
            <a:endParaRPr lang="en-US" dirty="0" smtClean="0"/>
          </a:p>
          <a:p>
            <a:pPr lvl="1"/>
            <a:r>
              <a:rPr lang="en-US" dirty="0" err="1" smtClean="0"/>
              <a:t>Mineralocortioid</a:t>
            </a:r>
            <a:r>
              <a:rPr lang="en-US" dirty="0" smtClean="0"/>
              <a:t> deficiency:  low serum sodium, raised serum potassium, hypotension, dehydration</a:t>
            </a:r>
          </a:p>
          <a:p>
            <a:pPr lvl="1"/>
            <a:r>
              <a:rPr lang="en-US" dirty="0" smtClean="0"/>
              <a:t>Increased ACTH secretion:  brown pigmentation in skin and </a:t>
            </a:r>
            <a:r>
              <a:rPr lang="en-US" dirty="0" err="1" smtClean="0"/>
              <a:t>buccal</a:t>
            </a:r>
            <a:r>
              <a:rPr lang="en-US" dirty="0" smtClean="0"/>
              <a:t> mucosa</a:t>
            </a:r>
          </a:p>
          <a:p>
            <a:pPr lvl="1"/>
            <a:r>
              <a:rPr lang="en-US" dirty="0" smtClean="0"/>
              <a:t>Loss of androgen:  decreased body hair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Disorders of the Pituitary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Pituitary (</a:t>
            </a:r>
            <a:r>
              <a:rPr lang="en-US" dirty="0" err="1" smtClean="0"/>
              <a:t>hypophysis</a:t>
            </a:r>
            <a:r>
              <a:rPr lang="en-US" dirty="0" smtClean="0"/>
              <a:t>) is a small gland (~1000mg) on the </a:t>
            </a:r>
            <a:r>
              <a:rPr lang="en-US" dirty="0" err="1" smtClean="0"/>
              <a:t>sella</a:t>
            </a:r>
            <a:r>
              <a:rPr lang="en-US" dirty="0" smtClean="0"/>
              <a:t> </a:t>
            </a:r>
            <a:r>
              <a:rPr lang="en-US" dirty="0" err="1" smtClean="0"/>
              <a:t>turcica</a:t>
            </a:r>
            <a:r>
              <a:rPr lang="en-US" dirty="0" smtClean="0"/>
              <a:t> in the base of skull</a:t>
            </a:r>
          </a:p>
          <a:p>
            <a:r>
              <a:rPr lang="en-US" dirty="0" smtClean="0"/>
              <a:t>Two parts:</a:t>
            </a:r>
          </a:p>
          <a:p>
            <a:pPr lvl="1"/>
            <a:r>
              <a:rPr lang="en-US" dirty="0" smtClean="0"/>
              <a:t>Anterior lobe:  </a:t>
            </a:r>
            <a:r>
              <a:rPr lang="en-US" dirty="0" err="1" smtClean="0"/>
              <a:t>adenohypophysis</a:t>
            </a:r>
            <a:r>
              <a:rPr lang="en-US" dirty="0" smtClean="0"/>
              <a:t>, </a:t>
            </a:r>
            <a:r>
              <a:rPr lang="en-US" dirty="0" err="1" smtClean="0"/>
              <a:t>sunthesizes</a:t>
            </a:r>
            <a:r>
              <a:rPr lang="en-US" dirty="0" smtClean="0"/>
              <a:t> and secretes hormones which act on endocrine glands</a:t>
            </a:r>
          </a:p>
          <a:p>
            <a:pPr lvl="1"/>
            <a:r>
              <a:rPr lang="en-US" dirty="0" smtClean="0"/>
              <a:t>Posterior lobe:  </a:t>
            </a:r>
            <a:r>
              <a:rPr lang="en-US" dirty="0" err="1" smtClean="0"/>
              <a:t>neurohypophysis</a:t>
            </a:r>
            <a:r>
              <a:rPr lang="en-US" dirty="0" smtClean="0"/>
              <a:t>, stores and secretes </a:t>
            </a:r>
            <a:r>
              <a:rPr lang="en-US" dirty="0" err="1" smtClean="0"/>
              <a:t>Antidiuretic</a:t>
            </a:r>
            <a:r>
              <a:rPr lang="en-US" dirty="0" smtClean="0"/>
              <a:t> Hormone and </a:t>
            </a:r>
            <a:r>
              <a:rPr lang="en-US" dirty="0" err="1" smtClean="0"/>
              <a:t>oxytocin</a:t>
            </a:r>
            <a:r>
              <a:rPr lang="en-US" dirty="0" smtClean="0"/>
              <a:t> (synthesized in hypothalamus)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Secretion of pituitary hormones is regulated by neural &amp; chemical stimuli from hypothalamus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Adrenal medulla </a:t>
            </a:r>
            <a:r>
              <a:rPr lang="en-US" dirty="0" err="1" smtClean="0"/>
              <a:t>phaeochromocytoma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Rare tumor of adrenaline and non adrenaline secreting cells (</a:t>
            </a:r>
            <a:r>
              <a:rPr lang="en-US" dirty="0" err="1" smtClean="0"/>
              <a:t>chromaffin</a:t>
            </a:r>
            <a:r>
              <a:rPr lang="en-US" dirty="0" smtClean="0"/>
              <a:t> cells) of adrenal medulla</a:t>
            </a:r>
            <a:endParaRPr lang="en-US" dirty="0"/>
          </a:p>
        </p:txBody>
      </p:sp>
      <p:pic>
        <p:nvPicPr>
          <p:cNvPr id="4" name="Picture 3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962574"/>
            <a:ext cx="3517900" cy="356522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257800"/>
          </a:xfrm>
        </p:spPr>
        <p:txBody>
          <a:bodyPr/>
          <a:lstStyle/>
          <a:p>
            <a:r>
              <a:rPr lang="en-US" dirty="0" smtClean="0"/>
              <a:t>DIABETES MELLITUS (DM) </a:t>
            </a:r>
          </a:p>
          <a:p>
            <a:r>
              <a:rPr lang="en-US" dirty="0" smtClean="0"/>
              <a:t>Multisystem disease of abnormal metabolic state, characterized by </a:t>
            </a:r>
            <a:r>
              <a:rPr lang="en-US" dirty="0" err="1" smtClean="0"/>
              <a:t>hyperglycaemia</a:t>
            </a:r>
            <a:r>
              <a:rPr lang="en-US" dirty="0" smtClean="0"/>
              <a:t> due to inadequate insulin action/production</a:t>
            </a:r>
          </a:p>
          <a:p>
            <a:pPr lvl="1"/>
            <a:r>
              <a:rPr lang="en-US" dirty="0" smtClean="0"/>
              <a:t>Primary:  disorder of insulin production / action, 95% cases</a:t>
            </a:r>
          </a:p>
          <a:p>
            <a:pPr lvl="1"/>
            <a:r>
              <a:rPr lang="en-US" dirty="0" smtClean="0"/>
              <a:t>Secondary:  5%, from pancreatic disease (pancreatitis), </a:t>
            </a:r>
            <a:r>
              <a:rPr lang="en-US" dirty="0" err="1" smtClean="0"/>
              <a:t>cushings</a:t>
            </a:r>
            <a:r>
              <a:rPr lang="en-US" dirty="0" smtClean="0"/>
              <a:t> syndrome </a:t>
            </a:r>
            <a:r>
              <a:rPr lang="en-US" dirty="0" err="1" smtClean="0"/>
              <a:t>antagooizes</a:t>
            </a:r>
            <a:r>
              <a:rPr lang="en-US" dirty="0" smtClean="0"/>
              <a:t> insulin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Primary is further classified into</a:t>
            </a:r>
          </a:p>
          <a:p>
            <a:pPr lvl="1"/>
            <a:r>
              <a:rPr lang="en-US" dirty="0" smtClean="0"/>
              <a:t>Type I:  insulin dependent DM, or juvenile onset</a:t>
            </a:r>
          </a:p>
          <a:p>
            <a:pPr lvl="1"/>
            <a:r>
              <a:rPr lang="en-US" dirty="0" smtClean="0"/>
              <a:t>Type II:  NON insulin dependant or mature onset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 DM </a:t>
            </a:r>
            <a:r>
              <a:rPr lang="en-US" dirty="0" err="1" smtClean="0"/>
              <a:t>aetiology</a:t>
            </a:r>
            <a:r>
              <a:rPr lang="en-US" dirty="0" smtClean="0"/>
              <a:t> and pathogenesis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458200" cy="4648200"/>
          </a:xfrm>
        </p:spPr>
        <p:txBody>
          <a:bodyPr/>
          <a:lstStyle/>
          <a:p>
            <a:r>
              <a:rPr lang="en-US" dirty="0" smtClean="0"/>
              <a:t>Organ specific, autoimmune induced disorder characterized by antibody mediated </a:t>
            </a:r>
            <a:r>
              <a:rPr lang="en-US" dirty="0" err="1" smtClean="0"/>
              <a:t>destructin</a:t>
            </a:r>
            <a:r>
              <a:rPr lang="en-US" dirty="0" smtClean="0"/>
              <a:t> of endocrine cell population of islet of </a:t>
            </a:r>
            <a:r>
              <a:rPr lang="en-US" dirty="0" err="1" smtClean="0"/>
              <a:t>Lnagerhans</a:t>
            </a:r>
            <a:endParaRPr lang="en-US" dirty="0" smtClean="0"/>
          </a:p>
          <a:p>
            <a:r>
              <a:rPr lang="en-US" dirty="0" smtClean="0"/>
              <a:t>2 factors predispose to autoimmunity</a:t>
            </a:r>
          </a:p>
          <a:p>
            <a:pPr lvl="1"/>
            <a:r>
              <a:rPr lang="en-US" dirty="0" smtClean="0"/>
              <a:t>Genetic predisposition, HLA DR3, DR4 positive</a:t>
            </a:r>
          </a:p>
          <a:p>
            <a:pPr lvl="1"/>
            <a:r>
              <a:rPr lang="en-US" dirty="0" smtClean="0"/>
              <a:t>Viral infection (measles, mumps, Coxsackie B)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HISTOLOGICALLY</a:t>
            </a:r>
          </a:p>
          <a:p>
            <a:pPr lvl="1">
              <a:buNone/>
            </a:pPr>
            <a:r>
              <a:rPr lang="en-US" dirty="0" smtClean="0"/>
              <a:t>*  Pancreas shows lymphocyte infiltration and destruction of insulin secreting cells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II DM </a:t>
            </a:r>
            <a:r>
              <a:rPr lang="en-US" dirty="0" err="1" smtClean="0"/>
              <a:t>aetiology</a:t>
            </a:r>
            <a:r>
              <a:rPr lang="en-US" dirty="0" smtClean="0"/>
              <a:t> &amp; pathogenesis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Involves:</a:t>
            </a:r>
          </a:p>
          <a:p>
            <a:pPr lvl="1"/>
            <a:r>
              <a:rPr lang="en-US" dirty="0" smtClean="0"/>
              <a:t>Genetic factors:  familial </a:t>
            </a:r>
            <a:r>
              <a:rPr lang="en-US" dirty="0" err="1" smtClean="0"/>
              <a:t>tendancy</a:t>
            </a:r>
            <a:r>
              <a:rPr lang="en-US" dirty="0" smtClean="0"/>
              <a:t> in &gt;95% cases</a:t>
            </a:r>
          </a:p>
          <a:p>
            <a:pPr lvl="1"/>
            <a:r>
              <a:rPr lang="en-US" dirty="0" smtClean="0"/>
              <a:t>Relative insulin deficiency:  reduced secretion compared with amount required</a:t>
            </a:r>
          </a:p>
          <a:p>
            <a:pPr lvl="1"/>
            <a:r>
              <a:rPr lang="en-US" dirty="0" smtClean="0"/>
              <a:t>Insulin resistance:  tissues unable to respond to insulin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Diagnosing Diabetes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Hyperglycaemia</a:t>
            </a:r>
            <a:endParaRPr lang="en-US" dirty="0" smtClean="0"/>
          </a:p>
          <a:p>
            <a:r>
              <a:rPr lang="en-US" dirty="0" smtClean="0"/>
              <a:t>Diagnostic Criteria</a:t>
            </a:r>
          </a:p>
          <a:p>
            <a:pPr lvl="1"/>
            <a:r>
              <a:rPr lang="en-US" dirty="0" smtClean="0"/>
              <a:t>Fasting venous blood glucose &gt;7.8 </a:t>
            </a:r>
            <a:r>
              <a:rPr lang="en-US" dirty="0" err="1" smtClean="0"/>
              <a:t>mmol</a:t>
            </a:r>
            <a:r>
              <a:rPr lang="en-US" dirty="0" smtClean="0"/>
              <a:t>/L</a:t>
            </a:r>
          </a:p>
          <a:p>
            <a:pPr lvl="1"/>
            <a:r>
              <a:rPr lang="en-US" dirty="0" smtClean="0"/>
              <a:t>Random venous blood glucose &gt;11.1 </a:t>
            </a:r>
            <a:r>
              <a:rPr lang="en-US" dirty="0" err="1" smtClean="0"/>
              <a:t>mmol</a:t>
            </a:r>
            <a:r>
              <a:rPr lang="en-US" dirty="0" smtClean="0"/>
              <a:t>/L on two occasions*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 of Diabetes Mellitus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ACUTE</a:t>
            </a:r>
          </a:p>
          <a:p>
            <a:pPr lvl="1"/>
            <a:r>
              <a:rPr lang="en-US" dirty="0" err="1" smtClean="0"/>
              <a:t>Hypoglycaemia</a:t>
            </a:r>
            <a:r>
              <a:rPr lang="en-US" dirty="0" smtClean="0"/>
              <a:t> (complication of overtreatment with insulin)</a:t>
            </a:r>
          </a:p>
          <a:p>
            <a:pPr lvl="1"/>
            <a:r>
              <a:rPr lang="en-US" dirty="0" err="1" smtClean="0"/>
              <a:t>Ketoacidosis</a:t>
            </a:r>
            <a:r>
              <a:rPr lang="en-US" dirty="0" smtClean="0"/>
              <a:t>:  increased breakdown of triglycerides, </a:t>
            </a:r>
            <a:r>
              <a:rPr lang="en-US" dirty="0" err="1" smtClean="0"/>
              <a:t>icreased</a:t>
            </a:r>
            <a:r>
              <a:rPr lang="en-US" dirty="0" smtClean="0"/>
              <a:t> production of </a:t>
            </a:r>
            <a:r>
              <a:rPr lang="en-US" dirty="0" err="1" smtClean="0"/>
              <a:t>ketone</a:t>
            </a:r>
            <a:r>
              <a:rPr lang="en-US" dirty="0" smtClean="0"/>
              <a:t> bodies&gt; impaired consciousness</a:t>
            </a:r>
          </a:p>
          <a:p>
            <a:pPr lvl="1"/>
            <a:r>
              <a:rPr lang="en-US" dirty="0" err="1" smtClean="0"/>
              <a:t>Hyperosmolarity</a:t>
            </a:r>
            <a:r>
              <a:rPr lang="en-US" dirty="0" smtClean="0"/>
              <a:t>:  cerebral dehydration leading to coma</a:t>
            </a:r>
          </a:p>
          <a:p>
            <a:pPr lvl="1"/>
            <a:r>
              <a:rPr lang="en-US" dirty="0" smtClean="0"/>
              <a:t>Lactic acidosis:  increased lactic acid as end product of </a:t>
            </a:r>
            <a:r>
              <a:rPr lang="en-US" dirty="0" err="1" smtClean="0"/>
              <a:t>glycolysis</a:t>
            </a: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CHRONIC</a:t>
            </a:r>
          </a:p>
          <a:p>
            <a:pPr lvl="1">
              <a:buFontTx/>
              <a:buChar char="•"/>
            </a:pPr>
            <a:r>
              <a:rPr lang="en-US" dirty="0" smtClean="0"/>
              <a:t>Vascular disease:  atherosclerosis, diabetic </a:t>
            </a:r>
            <a:r>
              <a:rPr lang="en-US" dirty="0" err="1" smtClean="0"/>
              <a:t>microengiopathy</a:t>
            </a:r>
            <a:endParaRPr lang="en-US" dirty="0" smtClean="0"/>
          </a:p>
          <a:p>
            <a:pPr lvl="1">
              <a:buFontTx/>
              <a:buChar char="•"/>
            </a:pPr>
            <a:r>
              <a:rPr lang="en-US" dirty="0" smtClean="0"/>
              <a:t>Renal Disease:  diabetic nephropathy</a:t>
            </a:r>
          </a:p>
          <a:p>
            <a:pPr lvl="1">
              <a:buFontTx/>
              <a:buChar char="•"/>
            </a:pPr>
            <a:r>
              <a:rPr lang="en-US" dirty="0" smtClean="0"/>
              <a:t>Eye disease:  diabetic retinopathy</a:t>
            </a:r>
          </a:p>
          <a:p>
            <a:pPr lvl="1">
              <a:buFontTx/>
              <a:buChar char="•"/>
            </a:pPr>
            <a:r>
              <a:rPr lang="en-US" dirty="0" smtClean="0"/>
              <a:t>Predisposition to infections and </a:t>
            </a:r>
            <a:r>
              <a:rPr lang="en-US" dirty="0" err="1" smtClean="0"/>
              <a:t>abcess</a:t>
            </a:r>
            <a:r>
              <a:rPr lang="en-US" dirty="0" smtClean="0"/>
              <a:t> after foot trauma*</a:t>
            </a:r>
          </a:p>
          <a:p>
            <a:pPr lvl="1">
              <a:buFontTx/>
              <a:buChar char="•"/>
            </a:pPr>
            <a:r>
              <a:rPr lang="en-US" dirty="0" smtClean="0"/>
              <a:t>Peripheral nerve damage:  neuropathy, foot trauma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Zollinger</a:t>
            </a:r>
            <a:r>
              <a:rPr lang="en-US" dirty="0" smtClean="0"/>
              <a:t> Ellison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Gastric </a:t>
            </a:r>
            <a:r>
              <a:rPr lang="en-US" dirty="0" err="1" smtClean="0"/>
              <a:t>hypersecretion</a:t>
            </a:r>
            <a:r>
              <a:rPr lang="en-US" dirty="0" smtClean="0"/>
              <a:t>, multiple peptic ulcers, </a:t>
            </a:r>
            <a:r>
              <a:rPr lang="en-US" dirty="0" err="1" smtClean="0"/>
              <a:t>diarrhoea</a:t>
            </a:r>
            <a:r>
              <a:rPr lang="en-US" dirty="0" smtClean="0"/>
              <a:t>, caused by </a:t>
            </a:r>
            <a:r>
              <a:rPr lang="en-US" dirty="0" err="1" smtClean="0"/>
              <a:t>gastrin</a:t>
            </a:r>
            <a:r>
              <a:rPr lang="en-US" dirty="0" smtClean="0"/>
              <a:t> secreting tumor (</a:t>
            </a:r>
            <a:r>
              <a:rPr lang="en-US" dirty="0" err="1" smtClean="0"/>
              <a:t>gastrinoma</a:t>
            </a:r>
            <a:r>
              <a:rPr lang="en-US" dirty="0" smtClean="0"/>
              <a:t>) of pancreatic G cells</a:t>
            </a:r>
          </a:p>
          <a:p>
            <a:r>
              <a:rPr lang="en-US" dirty="0" err="1" smtClean="0"/>
              <a:t>Tumours</a:t>
            </a:r>
            <a:r>
              <a:rPr lang="en-US" dirty="0" smtClean="0"/>
              <a:t> are multiple in 50% cases, often malignant</a:t>
            </a:r>
          </a:p>
          <a:p>
            <a:r>
              <a:rPr lang="en-US" dirty="0" smtClean="0"/>
              <a:t>May be part of MEN I syndrome, with adenomas in other endocrine glands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Pituitary anatomy</a:t>
            </a:r>
            <a:endParaRPr lang="en-US" dirty="0"/>
          </a:p>
        </p:txBody>
      </p:sp>
      <p:pic>
        <p:nvPicPr>
          <p:cNvPr id="4" name="Content Placeholder 3" descr="Unknown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966118"/>
            <a:ext cx="5486400" cy="457200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Anterior pituitary </a:t>
            </a:r>
            <a:r>
              <a:rPr lang="en-US" dirty="0" err="1" smtClean="0"/>
              <a:t>hyperpituitarism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Excess secretion of 1 or more pituitary hormones , usually from adenomas of anterior lobe</a:t>
            </a:r>
          </a:p>
          <a:p>
            <a:r>
              <a:rPr lang="en-US" dirty="0" smtClean="0"/>
              <a:t>EFFECTS:  endocrine &amp; compressive effects from increase in local pressure</a:t>
            </a:r>
          </a:p>
          <a:p>
            <a:pPr lvl="1"/>
            <a:r>
              <a:rPr lang="en-US" dirty="0" smtClean="0"/>
              <a:t>Remainder of pituitary&gt;  </a:t>
            </a:r>
            <a:r>
              <a:rPr lang="en-US" dirty="0" err="1" smtClean="0"/>
              <a:t>hypopituitarism</a:t>
            </a:r>
            <a:endParaRPr lang="en-US" dirty="0" smtClean="0"/>
          </a:p>
          <a:p>
            <a:pPr lvl="1"/>
            <a:r>
              <a:rPr lang="en-US" dirty="0" smtClean="0"/>
              <a:t>Optic chiasm&gt;  visual field defects, </a:t>
            </a:r>
            <a:r>
              <a:rPr lang="en-US" dirty="0" err="1" smtClean="0"/>
              <a:t>bitemporal</a:t>
            </a:r>
            <a:r>
              <a:rPr lang="en-US" dirty="0" smtClean="0"/>
              <a:t> </a:t>
            </a:r>
            <a:r>
              <a:rPr lang="en-US" dirty="0" err="1" smtClean="0"/>
              <a:t>hemianopia</a:t>
            </a:r>
            <a:r>
              <a:rPr lang="en-US" dirty="0" smtClean="0"/>
              <a:t>*</a:t>
            </a:r>
          </a:p>
          <a:p>
            <a:pPr lvl="1"/>
            <a:r>
              <a:rPr lang="en-US" dirty="0" smtClean="0"/>
              <a:t>Brain tumors distort midbrain architecture</a:t>
            </a:r>
          </a:p>
          <a:p>
            <a:pPr lvl="1"/>
            <a:r>
              <a:rPr lang="en-US" dirty="0" smtClean="0"/>
              <a:t>Dura&gt; headache</a:t>
            </a:r>
          </a:p>
          <a:p>
            <a:pPr lvl="1"/>
            <a:r>
              <a:rPr lang="en-US" dirty="0" smtClean="0"/>
              <a:t>Cavernous sinus&gt;  CN III, IV, VI nerve palsies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INVESTIGATIONS</a:t>
            </a:r>
          </a:p>
          <a:p>
            <a:pPr lvl="1"/>
            <a:r>
              <a:rPr lang="en-US" dirty="0" smtClean="0"/>
              <a:t>Imaging:  plain </a:t>
            </a:r>
            <a:r>
              <a:rPr lang="en-US" dirty="0" err="1" smtClean="0"/>
              <a:t>x</a:t>
            </a:r>
            <a:r>
              <a:rPr lang="en-US" dirty="0" smtClean="0"/>
              <a:t> ray, CT, MRI, </a:t>
            </a:r>
            <a:r>
              <a:rPr lang="en-US" dirty="0" err="1" smtClean="0"/>
              <a:t>cisternography</a:t>
            </a:r>
            <a:r>
              <a:rPr lang="en-US" dirty="0" smtClean="0"/>
              <a:t>* detects enlargement of </a:t>
            </a:r>
            <a:r>
              <a:rPr lang="en-US" dirty="0" err="1" smtClean="0"/>
              <a:t>sella</a:t>
            </a:r>
            <a:r>
              <a:rPr lang="en-US" dirty="0" smtClean="0"/>
              <a:t> </a:t>
            </a:r>
            <a:r>
              <a:rPr lang="en-US" dirty="0" err="1" smtClean="0"/>
              <a:t>turcica</a:t>
            </a:r>
            <a:endParaRPr lang="en-US" dirty="0" smtClean="0"/>
          </a:p>
          <a:p>
            <a:pPr lvl="1"/>
            <a:r>
              <a:rPr lang="en-US" dirty="0" smtClean="0"/>
              <a:t>Hormone ASSAYS:  </a:t>
            </a:r>
            <a:r>
              <a:rPr lang="en-US" dirty="0" err="1" smtClean="0"/>
              <a:t>eg</a:t>
            </a:r>
            <a:r>
              <a:rPr lang="en-US" dirty="0" smtClean="0"/>
              <a:t> growth hormone, </a:t>
            </a:r>
            <a:r>
              <a:rPr lang="en-US" dirty="0" err="1" smtClean="0"/>
              <a:t>prolactin</a:t>
            </a:r>
            <a:endParaRPr lang="en-US" dirty="0" smtClean="0"/>
          </a:p>
          <a:p>
            <a:pPr lvl="1"/>
            <a:r>
              <a:rPr lang="en-US" dirty="0" smtClean="0"/>
              <a:t>Visual field assessment &amp; functional pituitary – adrenal cortex axis test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known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38200"/>
            <a:ext cx="7731357" cy="579105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Anterior pituitary </a:t>
            </a:r>
            <a:r>
              <a:rPr lang="en-US" dirty="0" err="1" smtClean="0"/>
              <a:t>hypopituitarism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r>
              <a:rPr lang="en-US" dirty="0" smtClean="0"/>
              <a:t>Insufficient secretion of pituitary hormones</a:t>
            </a:r>
          </a:p>
          <a:p>
            <a:r>
              <a:rPr lang="en-US" dirty="0" smtClean="0"/>
              <a:t>Clinical features dependant on age, and severity</a:t>
            </a:r>
          </a:p>
          <a:p>
            <a:r>
              <a:rPr lang="en-US" dirty="0" err="1" smtClean="0"/>
              <a:t>Aetilogy</a:t>
            </a:r>
            <a:r>
              <a:rPr lang="en-US" dirty="0" smtClean="0"/>
              <a:t>:  </a:t>
            </a:r>
            <a:r>
              <a:rPr lang="en-US" dirty="0" err="1" smtClean="0"/>
              <a:t>hypothalmic</a:t>
            </a:r>
            <a:r>
              <a:rPr lang="en-US" dirty="0" smtClean="0"/>
              <a:t> or pituitary lesions</a:t>
            </a:r>
          </a:p>
          <a:p>
            <a:pPr lvl="1"/>
            <a:r>
              <a:rPr lang="en-US" dirty="0" smtClean="0"/>
              <a:t>Inflammation, </a:t>
            </a:r>
            <a:r>
              <a:rPr lang="en-US" dirty="0" smtClean="0"/>
              <a:t>Infarctions, deficiency of releasing factors, idiopathic deficiency of hormones, adenomas of </a:t>
            </a:r>
            <a:r>
              <a:rPr lang="en-US" dirty="0" err="1" smtClean="0"/>
              <a:t>anterioir</a:t>
            </a:r>
            <a:r>
              <a:rPr lang="en-US" dirty="0" smtClean="0"/>
              <a:t> pituitary, </a:t>
            </a:r>
            <a:r>
              <a:rPr lang="en-US" dirty="0" err="1" smtClean="0"/>
              <a:t>sheehan’s</a:t>
            </a:r>
            <a:r>
              <a:rPr lang="en-US" dirty="0" smtClean="0"/>
              <a:t> syndrome, empty </a:t>
            </a:r>
            <a:r>
              <a:rPr lang="en-US" dirty="0" err="1" smtClean="0"/>
              <a:t>sella</a:t>
            </a:r>
            <a:r>
              <a:rPr lang="en-US" dirty="0" smtClean="0"/>
              <a:t> syndrome, trauma, </a:t>
            </a:r>
            <a:r>
              <a:rPr lang="en-US" dirty="0" err="1" smtClean="0"/>
              <a:t>granulomatous</a:t>
            </a:r>
            <a:r>
              <a:rPr lang="en-US" dirty="0" smtClean="0"/>
              <a:t> lesions (</a:t>
            </a:r>
            <a:r>
              <a:rPr lang="en-US" dirty="0" err="1" smtClean="0"/>
              <a:t>tb</a:t>
            </a:r>
            <a:r>
              <a:rPr lang="en-US" dirty="0" smtClean="0"/>
              <a:t>, </a:t>
            </a:r>
            <a:r>
              <a:rPr lang="en-US" dirty="0" err="1" smtClean="0"/>
              <a:t>sarcoidosis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Posterior pituitary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Diseases rarer</a:t>
            </a:r>
          </a:p>
          <a:p>
            <a:r>
              <a:rPr lang="en-US" dirty="0" smtClean="0"/>
              <a:t>Usually result of </a:t>
            </a:r>
            <a:r>
              <a:rPr lang="en-US" dirty="0" err="1" smtClean="0"/>
              <a:t>hypothalmic</a:t>
            </a:r>
            <a:r>
              <a:rPr lang="en-US" dirty="0" smtClean="0"/>
              <a:t> damage from tumor or infarction</a:t>
            </a:r>
          </a:p>
          <a:p>
            <a:endParaRPr lang="en-US" dirty="0" smtClean="0"/>
          </a:p>
          <a:p>
            <a:r>
              <a:rPr lang="en-US" dirty="0" smtClean="0"/>
              <a:t>If damaged:  affects ADH (anti diuretic hormone) secretion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</a:t>
            </a:r>
            <a:r>
              <a:rPr lang="en-US" dirty="0" err="1" smtClean="0"/>
              <a:t>insipidus</a:t>
            </a:r>
            <a:r>
              <a:rPr lang="en-US" dirty="0" smtClean="0"/>
              <a:t> (DI)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3820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Rare, persistent excretion of excess dilute urine and constant thirst</a:t>
            </a:r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Cranial DI:  caused by failure of ADH production</a:t>
            </a:r>
          </a:p>
          <a:p>
            <a:pPr lvl="1"/>
            <a:r>
              <a:rPr lang="en-US" dirty="0" err="1" smtClean="0"/>
              <a:t>Nephrogenic</a:t>
            </a:r>
            <a:r>
              <a:rPr lang="en-US" dirty="0" smtClean="0"/>
              <a:t> DI:  distal tubules are refractory to water </a:t>
            </a:r>
            <a:r>
              <a:rPr lang="en-US" dirty="0" err="1" smtClean="0"/>
              <a:t>reabsroptive</a:t>
            </a:r>
            <a:r>
              <a:rPr lang="en-US" dirty="0" smtClean="0"/>
              <a:t> action of ADH</a:t>
            </a:r>
          </a:p>
          <a:p>
            <a:r>
              <a:rPr lang="en-US" dirty="0" smtClean="0"/>
              <a:t>Clinical Features:  </a:t>
            </a:r>
          </a:p>
          <a:p>
            <a:pPr lvl="1"/>
            <a:r>
              <a:rPr lang="en-US" dirty="0" err="1" smtClean="0"/>
              <a:t>Polyuria</a:t>
            </a:r>
            <a:r>
              <a:rPr lang="en-US" dirty="0" smtClean="0"/>
              <a:t> &amp; risk of body water depletion</a:t>
            </a:r>
          </a:p>
          <a:p>
            <a:pPr lvl="1"/>
            <a:r>
              <a:rPr lang="en-US" dirty="0" smtClean="0"/>
              <a:t>Lethal without therapy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Investigations:</a:t>
            </a:r>
          </a:p>
          <a:p>
            <a:pPr lvl="1"/>
            <a:r>
              <a:rPr lang="en-US" dirty="0" smtClean="0"/>
              <a:t>Water deprivation test for 8 hours or until 3% body weight lost</a:t>
            </a:r>
          </a:p>
          <a:p>
            <a:pPr lvl="2"/>
            <a:r>
              <a:rPr lang="en-US" dirty="0" err="1" smtClean="0"/>
              <a:t>Demonstation</a:t>
            </a:r>
            <a:r>
              <a:rPr lang="en-US" dirty="0" smtClean="0"/>
              <a:t> of continued </a:t>
            </a:r>
            <a:r>
              <a:rPr lang="en-US" dirty="0" err="1" smtClean="0"/>
              <a:t>polyuria</a:t>
            </a:r>
            <a:r>
              <a:rPr lang="en-US" dirty="0" smtClean="0"/>
              <a:t> and </a:t>
            </a:r>
            <a:r>
              <a:rPr lang="en-US" dirty="0" err="1" smtClean="0"/>
              <a:t>haemoconcentration</a:t>
            </a:r>
            <a:r>
              <a:rPr lang="en-US" dirty="0" smtClean="0"/>
              <a:t> indicates DI</a:t>
            </a:r>
          </a:p>
          <a:p>
            <a:pPr lvl="2"/>
            <a:r>
              <a:rPr lang="en-US" dirty="0" smtClean="0"/>
              <a:t>This differentiates between psychogenic </a:t>
            </a:r>
            <a:r>
              <a:rPr lang="en-US" dirty="0" err="1" smtClean="0"/>
              <a:t>polydipsia</a:t>
            </a:r>
            <a:r>
              <a:rPr lang="en-US" dirty="0" smtClean="0"/>
              <a:t> </a:t>
            </a:r>
            <a:r>
              <a:rPr lang="en-US" dirty="0" err="1" smtClean="0"/>
              <a:t>nd</a:t>
            </a:r>
            <a:r>
              <a:rPr lang="en-US" dirty="0" smtClean="0"/>
              <a:t> DI</a:t>
            </a:r>
          </a:p>
          <a:p>
            <a:pPr lvl="2"/>
            <a:r>
              <a:rPr lang="en-US" dirty="0" smtClean="0"/>
              <a:t>TO DIFFERNTIATE BETWEEN CRANIAL DI (kidneys are responsive to ADH) and </a:t>
            </a:r>
            <a:r>
              <a:rPr lang="en-US" dirty="0" err="1" smtClean="0"/>
              <a:t>nephrogenic</a:t>
            </a:r>
            <a:r>
              <a:rPr lang="en-US" dirty="0" smtClean="0"/>
              <a:t> DI (kidneys unresponsive to ADH)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known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4029075" cy="4029075"/>
          </a:xfrm>
        </p:spPr>
      </p:pic>
      <p:pic>
        <p:nvPicPr>
          <p:cNvPr id="5" name="Picture 4" descr="ncpem558561.fig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762000"/>
            <a:ext cx="4889500" cy="5676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88</TotalTime>
  <Words>1237</Words>
  <Application>Microsoft Macintosh PowerPoint</Application>
  <PresentationFormat>On-screen Show (4:3)</PresentationFormat>
  <Paragraphs>175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Advantage</vt:lpstr>
      <vt:lpstr>RAD204 Pathology Endocrine Lecture 10</vt:lpstr>
      <vt:lpstr>Disorders of the Pituitary </vt:lpstr>
      <vt:lpstr>Pituitary anatomy</vt:lpstr>
      <vt:lpstr>Anterior pituitary hyperpituitarism</vt:lpstr>
      <vt:lpstr>Slide 5</vt:lpstr>
      <vt:lpstr>Anterior pituitary hypopituitarism</vt:lpstr>
      <vt:lpstr>Posterior pituitary</vt:lpstr>
      <vt:lpstr>Diabetes insipidus (DI)</vt:lpstr>
      <vt:lpstr>Slide 9</vt:lpstr>
      <vt:lpstr>Thyrotoxicosis</vt:lpstr>
      <vt:lpstr>hypothyroidism</vt:lpstr>
      <vt:lpstr>cretinism</vt:lpstr>
      <vt:lpstr>cretinism</vt:lpstr>
      <vt:lpstr>Myxoedema, hypothyroidism adults</vt:lpstr>
      <vt:lpstr>myxoedema</vt:lpstr>
      <vt:lpstr>Effects of hypothyroidism</vt:lpstr>
      <vt:lpstr>Adrenal gland disorders</vt:lpstr>
      <vt:lpstr>Cushings aetiopathogenesis</vt:lpstr>
      <vt:lpstr>Hypofunctioning adrenal cortex</vt:lpstr>
      <vt:lpstr>Adrenal medulla phaeochromocytoma</vt:lpstr>
      <vt:lpstr>Pancreatic disorders</vt:lpstr>
      <vt:lpstr>Type I DM aetiology and pathogenesis</vt:lpstr>
      <vt:lpstr>Type II DM aetiology &amp; pathogenesis</vt:lpstr>
      <vt:lpstr>Diagnosing Diabetes</vt:lpstr>
      <vt:lpstr>Complications of Diabetes Mellitus</vt:lpstr>
      <vt:lpstr>Zollinger Ellison Syndrome</vt:lpstr>
    </vt:vector>
  </TitlesOfParts>
  <Company>abc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RAD204 Pathology Endocrine Lecture 10</dc:title>
  <dc:creator>shai hussein</dc:creator>
  <cp:lastModifiedBy>shai hussein</cp:lastModifiedBy>
  <cp:revision>17</cp:revision>
  <cp:lastPrinted>2013-12-20T19:04:48Z</cp:lastPrinted>
  <dcterms:created xsi:type="dcterms:W3CDTF">2013-12-20T18:25:23Z</dcterms:created>
  <dcterms:modified xsi:type="dcterms:W3CDTF">2013-12-20T19:34:09Z</dcterms:modified>
</cp:coreProperties>
</file>