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96" r:id="rId4"/>
    <p:sldId id="258" r:id="rId5"/>
    <p:sldId id="259" r:id="rId6"/>
    <p:sldId id="297" r:id="rId7"/>
    <p:sldId id="298" r:id="rId8"/>
    <p:sldId id="260" r:id="rId9"/>
    <p:sldId id="261" r:id="rId10"/>
    <p:sldId id="264" r:id="rId11"/>
    <p:sldId id="299" r:id="rId12"/>
    <p:sldId id="265" r:id="rId13"/>
    <p:sldId id="300" r:id="rId14"/>
    <p:sldId id="266" r:id="rId15"/>
    <p:sldId id="267" r:id="rId16"/>
    <p:sldId id="268" r:id="rId17"/>
    <p:sldId id="262" r:id="rId18"/>
    <p:sldId id="263" r:id="rId19"/>
    <p:sldId id="269" r:id="rId20"/>
    <p:sldId id="270" r:id="rId21"/>
    <p:sldId id="271" r:id="rId22"/>
    <p:sldId id="272" r:id="rId23"/>
    <p:sldId id="273" r:id="rId24"/>
    <p:sldId id="301" r:id="rId25"/>
    <p:sldId id="274" r:id="rId26"/>
    <p:sldId id="275" r:id="rId27"/>
    <p:sldId id="276" r:id="rId28"/>
    <p:sldId id="277" r:id="rId29"/>
    <p:sldId id="278" r:id="rId30"/>
    <p:sldId id="279" r:id="rId31"/>
    <p:sldId id="302" r:id="rId32"/>
    <p:sldId id="280" r:id="rId33"/>
    <p:sldId id="281" r:id="rId34"/>
    <p:sldId id="303" r:id="rId35"/>
    <p:sldId id="282" r:id="rId36"/>
    <p:sldId id="304" r:id="rId37"/>
    <p:sldId id="283" r:id="rId38"/>
    <p:sldId id="305" r:id="rId39"/>
    <p:sldId id="306" r:id="rId40"/>
    <p:sldId id="287" r:id="rId41"/>
    <p:sldId id="307" r:id="rId42"/>
    <p:sldId id="288" r:id="rId43"/>
    <p:sldId id="308" r:id="rId44"/>
    <p:sldId id="289" r:id="rId45"/>
    <p:sldId id="290" r:id="rId46"/>
    <p:sldId id="309" r:id="rId47"/>
    <p:sldId id="284" r:id="rId48"/>
    <p:sldId id="310" r:id="rId49"/>
    <p:sldId id="291" r:id="rId50"/>
    <p:sldId id="311" r:id="rId51"/>
    <p:sldId id="285" r:id="rId52"/>
    <p:sldId id="286" r:id="rId53"/>
    <p:sldId id="292" r:id="rId54"/>
    <p:sldId id="293" r:id="rId55"/>
    <p:sldId id="312" r:id="rId56"/>
    <p:sldId id="294" r:id="rId57"/>
    <p:sldId id="313" r:id="rId58"/>
    <p:sldId id="295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65" d="100"/>
          <a:sy n="65" d="100"/>
        </p:scale>
        <p:origin x="-13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70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77EF1F0-AB91-8E45-AE7C-A4282EDF258D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A1C7D62-6874-F347-B80C-36AAABD75D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  <p:sldLayoutId r:id="rId18"/>
    <p:sldLayoutId r:id="rId19"/>
    <p:sldLayoutId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295400"/>
          </a:xfrm>
        </p:spPr>
        <p:txBody>
          <a:bodyPr/>
          <a:lstStyle/>
          <a:p>
            <a:r>
              <a:rPr lang="en-US" dirty="0" smtClean="0"/>
              <a:t>RAD 240 Pathology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419600"/>
            <a:ext cx="64770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Radiological Sciences, Department of Health Sciences</a:t>
            </a:r>
          </a:p>
          <a:p>
            <a:r>
              <a:rPr lang="en-US" dirty="0" smtClean="0"/>
              <a:t>Week of November 17, 2013</a:t>
            </a:r>
          </a:p>
          <a:p>
            <a:r>
              <a:rPr lang="en-US" dirty="0" smtClean="0"/>
              <a:t>Dr Shai</a:t>
            </a:r>
          </a:p>
          <a:p>
            <a:r>
              <a:rPr lang="en-US" dirty="0" smtClean="0"/>
              <a:t>Lecture 7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0"/>
            <a:ext cx="1714500" cy="223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114316">
            <a:off x="5624102" y="1645218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Pathology of the Kidney &amp; Urinary Tract</a:t>
            </a:r>
            <a:endParaRPr lang="en-US" sz="24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Cystic disease of renal medulla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894262"/>
          </a:xfrm>
        </p:spPr>
        <p:txBody>
          <a:bodyPr/>
          <a:lstStyle/>
          <a:p>
            <a:r>
              <a:rPr lang="en-US" b="1" dirty="0" err="1" smtClean="0"/>
              <a:t>Medullary</a:t>
            </a:r>
            <a:r>
              <a:rPr lang="en-US" b="1" dirty="0" smtClean="0"/>
              <a:t> sponge kidney (tubular </a:t>
            </a:r>
            <a:r>
              <a:rPr lang="en-US" b="1" dirty="0" err="1" smtClean="0"/>
              <a:t>ectasia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Multiple cysts develop in renal papillae</a:t>
            </a:r>
          </a:p>
          <a:p>
            <a:pPr lvl="1"/>
            <a:r>
              <a:rPr lang="en-US" dirty="0" smtClean="0"/>
              <a:t>Incidence:  1/20,000</a:t>
            </a:r>
          </a:p>
          <a:p>
            <a:pPr lvl="1"/>
            <a:r>
              <a:rPr lang="en-US" dirty="0" smtClean="0"/>
              <a:t>Renal function not impaired, but calculi (renal stones) develop and predispose* individual to renal colic &amp; infection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nknown-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4039192"/>
            <a:ext cx="2076450" cy="2818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019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 - KIDNEY </a:t>
            </a:r>
            <a:endParaRPr lang="en-US" dirty="0"/>
          </a:p>
        </p:txBody>
      </p:sp>
      <p:pic>
        <p:nvPicPr>
          <p:cNvPr id="6" name="Picture 5" descr="images-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039192"/>
            <a:ext cx="3454400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914400"/>
          </a:xfrm>
        </p:spPr>
        <p:txBody>
          <a:bodyPr/>
          <a:lstStyle/>
          <a:p>
            <a:r>
              <a:rPr lang="en-US" dirty="0" smtClean="0"/>
              <a:t>GLOMERULUS ANATOMY &amp; HISTOLOGY</a:t>
            </a:r>
            <a:endParaRPr lang="en-US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70" y="1828800"/>
            <a:ext cx="4242815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Unknown-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103" y="1828800"/>
            <a:ext cx="3609048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Glomerular</a:t>
            </a:r>
            <a:r>
              <a:rPr lang="en-US" dirty="0" smtClean="0"/>
              <a:t>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894262"/>
          </a:xfrm>
        </p:spPr>
        <p:txBody>
          <a:bodyPr/>
          <a:lstStyle/>
          <a:p>
            <a:r>
              <a:rPr lang="en-US" dirty="0" smtClean="0"/>
              <a:t>Typically caused by structural abnormalities</a:t>
            </a:r>
          </a:p>
          <a:p>
            <a:r>
              <a:rPr lang="en-US" dirty="0" smtClean="0"/>
              <a:t>4 significant components may be damaged:</a:t>
            </a:r>
          </a:p>
          <a:p>
            <a:pPr lvl="1"/>
            <a:r>
              <a:rPr lang="en-US" dirty="0" err="1" smtClean="0"/>
              <a:t>i</a:t>
            </a:r>
            <a:r>
              <a:rPr lang="en-US" dirty="0" smtClean="0"/>
              <a:t>)  endothelial cells lining the capillary</a:t>
            </a:r>
          </a:p>
          <a:p>
            <a:pPr lvl="1"/>
            <a:r>
              <a:rPr lang="en-US" dirty="0" smtClean="0"/>
              <a:t>Ii)  </a:t>
            </a:r>
            <a:r>
              <a:rPr lang="en-US" dirty="0" err="1" smtClean="0"/>
              <a:t>glomerular</a:t>
            </a:r>
            <a:r>
              <a:rPr lang="en-US" dirty="0" smtClean="0"/>
              <a:t> basement membrane (BM)</a:t>
            </a:r>
          </a:p>
          <a:p>
            <a:pPr lvl="1"/>
            <a:r>
              <a:rPr lang="en-US" dirty="0" smtClean="0"/>
              <a:t>Iii)  </a:t>
            </a:r>
            <a:r>
              <a:rPr lang="en-US" dirty="0" err="1" smtClean="0"/>
              <a:t>mesangium</a:t>
            </a:r>
            <a:r>
              <a:rPr lang="en-US" dirty="0" smtClean="0"/>
              <a:t>:  supporting mesentery to the capillary comprised of </a:t>
            </a:r>
            <a:r>
              <a:rPr lang="en-US" dirty="0" err="1" smtClean="0"/>
              <a:t>mesangial</a:t>
            </a:r>
            <a:r>
              <a:rPr lang="en-US" dirty="0" smtClean="0"/>
              <a:t> cells (</a:t>
            </a:r>
            <a:r>
              <a:rPr lang="en-US" dirty="0" err="1" smtClean="0"/>
              <a:t>phagocytic</a:t>
            </a:r>
            <a:r>
              <a:rPr lang="en-US" dirty="0" smtClean="0"/>
              <a:t> cells) &amp; associated </a:t>
            </a:r>
            <a:r>
              <a:rPr lang="en-US" dirty="0" err="1" smtClean="0"/>
              <a:t>matric</a:t>
            </a:r>
            <a:endParaRPr lang="en-US" dirty="0" smtClean="0"/>
          </a:p>
          <a:p>
            <a:pPr lvl="1"/>
            <a:r>
              <a:rPr lang="en-US" dirty="0" smtClean="0"/>
              <a:t>Epithelial cells or </a:t>
            </a:r>
            <a:r>
              <a:rPr lang="en-US" dirty="0" err="1" smtClean="0"/>
              <a:t>podoctyes</a:t>
            </a:r>
            <a:r>
              <a:rPr lang="en-US" dirty="0" smtClean="0"/>
              <a:t>, coat outer layer of BM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762001"/>
            <a:ext cx="7777403" cy="5664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</a:t>
            </a:r>
            <a:r>
              <a:rPr lang="en-US" dirty="0" err="1" smtClean="0"/>
              <a:t>glomerular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/>
          <a:lstStyle/>
          <a:p>
            <a:r>
              <a:rPr lang="en-US" dirty="0" smtClean="0"/>
              <a:t>Most diseases affect different </a:t>
            </a:r>
            <a:r>
              <a:rPr lang="en-US" dirty="0" err="1" smtClean="0"/>
              <a:t>glomeruli</a:t>
            </a:r>
            <a:r>
              <a:rPr lang="en-US" dirty="0" smtClean="0"/>
              <a:t> to varying degrees</a:t>
            </a:r>
          </a:p>
          <a:p>
            <a:r>
              <a:rPr lang="en-US" b="1" dirty="0" smtClean="0"/>
              <a:t>Global:</a:t>
            </a:r>
            <a:r>
              <a:rPr lang="en-US" dirty="0" smtClean="0"/>
              <a:t>  affecting entire glomerulus uniformly</a:t>
            </a:r>
          </a:p>
          <a:p>
            <a:r>
              <a:rPr lang="en-US" b="1" dirty="0" smtClean="0"/>
              <a:t>Segmental:</a:t>
            </a:r>
            <a:r>
              <a:rPr lang="en-US" dirty="0" smtClean="0"/>
              <a:t>  affecting one </a:t>
            </a:r>
            <a:r>
              <a:rPr lang="en-US" dirty="0" err="1" smtClean="0"/>
              <a:t>glomerular</a:t>
            </a:r>
            <a:r>
              <a:rPr lang="en-US" dirty="0" smtClean="0"/>
              <a:t> segment, sparing others</a:t>
            </a:r>
          </a:p>
          <a:p>
            <a:r>
              <a:rPr lang="en-US" b="1" dirty="0" smtClean="0"/>
              <a:t>Diffuse:</a:t>
            </a:r>
            <a:r>
              <a:rPr lang="en-US" dirty="0" smtClean="0"/>
              <a:t>  affecting all </a:t>
            </a:r>
            <a:r>
              <a:rPr lang="en-US" dirty="0" err="1" smtClean="0"/>
              <a:t>glomeruli</a:t>
            </a:r>
            <a:r>
              <a:rPr lang="en-US" dirty="0" smtClean="0"/>
              <a:t> in both kidneys</a:t>
            </a:r>
          </a:p>
          <a:p>
            <a:r>
              <a:rPr lang="en-US" b="1" dirty="0" smtClean="0"/>
              <a:t>Focal:  </a:t>
            </a:r>
            <a:r>
              <a:rPr lang="en-US" dirty="0" smtClean="0"/>
              <a:t>affecting proportion of </a:t>
            </a:r>
            <a:r>
              <a:rPr lang="en-US" dirty="0" err="1" smtClean="0"/>
              <a:t>glomeruli</a:t>
            </a:r>
            <a:r>
              <a:rPr lang="en-US" dirty="0" smtClean="0"/>
              <a:t>, sparing others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 “diffuse global”  or “  focal segmental”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Aetiology</a:t>
            </a:r>
            <a:r>
              <a:rPr lang="en-US" dirty="0" smtClean="0"/>
              <a:t> of </a:t>
            </a:r>
            <a:r>
              <a:rPr lang="en-US" dirty="0" err="1" smtClean="0"/>
              <a:t>glomerular</a:t>
            </a:r>
            <a:r>
              <a:rPr lang="en-US" dirty="0" smtClean="0"/>
              <a:t>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665662"/>
          </a:xfrm>
        </p:spPr>
        <p:txBody>
          <a:bodyPr/>
          <a:lstStyle/>
          <a:p>
            <a:r>
              <a:rPr lang="en-US" b="1" dirty="0" smtClean="0"/>
              <a:t>Primary (majority):  </a:t>
            </a:r>
            <a:r>
              <a:rPr lang="en-US" dirty="0" smtClean="0"/>
              <a:t>disease begins in </a:t>
            </a:r>
            <a:r>
              <a:rPr lang="en-US" dirty="0" err="1" smtClean="0"/>
              <a:t>glomerululus</a:t>
            </a:r>
            <a:endParaRPr lang="en-US" dirty="0" smtClean="0"/>
          </a:p>
          <a:p>
            <a:pPr lvl="1"/>
            <a:r>
              <a:rPr lang="en-US" dirty="0" smtClean="0"/>
              <a:t>Types:  proliferative*, </a:t>
            </a:r>
            <a:r>
              <a:rPr lang="en-US" dirty="0" err="1" smtClean="0"/>
              <a:t>membrnaous</a:t>
            </a:r>
            <a:r>
              <a:rPr lang="en-US" dirty="0" smtClean="0"/>
              <a:t>, </a:t>
            </a:r>
            <a:r>
              <a:rPr lang="en-US" dirty="0" err="1" smtClean="0"/>
              <a:t>glomerulosclerotic</a:t>
            </a:r>
            <a:r>
              <a:rPr lang="en-US" dirty="0" smtClean="0"/>
              <a:t>, minimal change lesions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Secondary: 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ary</a:t>
            </a:r>
            <a:r>
              <a:rPr lang="en-US" dirty="0" smtClean="0"/>
              <a:t> to systemic disease (immune complex mediated, metabolic, vascular)</a:t>
            </a:r>
          </a:p>
          <a:p>
            <a:endParaRPr lang="en-US" dirty="0" smtClean="0"/>
          </a:p>
          <a:p>
            <a:r>
              <a:rPr lang="en-US" b="1" dirty="0" smtClean="0"/>
              <a:t>Hereditary:  </a:t>
            </a:r>
            <a:r>
              <a:rPr lang="en-US" dirty="0" err="1" smtClean="0"/>
              <a:t>Alport’s</a:t>
            </a:r>
            <a:r>
              <a:rPr lang="en-US" dirty="0" smtClean="0"/>
              <a:t> Syndrome, </a:t>
            </a:r>
            <a:r>
              <a:rPr lang="en-US" dirty="0" err="1" smtClean="0"/>
              <a:t>Fabry’s</a:t>
            </a:r>
            <a:r>
              <a:rPr lang="en-US" dirty="0" smtClean="0"/>
              <a:t> disease, congenital </a:t>
            </a:r>
            <a:r>
              <a:rPr lang="en-US" dirty="0" err="1" smtClean="0"/>
              <a:t>nephortic</a:t>
            </a:r>
            <a:r>
              <a:rPr lang="en-US" dirty="0" smtClean="0"/>
              <a:t> syndrome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Diagnosis &amp;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7419"/>
            <a:ext cx="8839200" cy="5920581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Histologically</a:t>
            </a:r>
            <a:endParaRPr lang="en-US" sz="2000" b="1" dirty="0" smtClean="0"/>
          </a:p>
          <a:p>
            <a:pPr lvl="1"/>
            <a:r>
              <a:rPr lang="en-US" sz="2000" dirty="0" err="1" smtClean="0"/>
              <a:t>Glomerular</a:t>
            </a:r>
            <a:r>
              <a:rPr lang="en-US" sz="2000" dirty="0" smtClean="0"/>
              <a:t> response to injury</a:t>
            </a:r>
          </a:p>
          <a:p>
            <a:pPr lvl="1"/>
            <a:r>
              <a:rPr lang="en-US" sz="2000" dirty="0" err="1" smtClean="0"/>
              <a:t>Percutaneous</a:t>
            </a:r>
            <a:r>
              <a:rPr lang="en-US" sz="2000" dirty="0" smtClean="0"/>
              <a:t>* needle biopsy</a:t>
            </a:r>
          </a:p>
          <a:p>
            <a:pPr lvl="1"/>
            <a:r>
              <a:rPr lang="en-US" sz="2000" dirty="0" smtClean="0"/>
              <a:t>Immunological </a:t>
            </a:r>
            <a:r>
              <a:rPr lang="en-US" sz="2000" dirty="0" err="1" smtClean="0"/>
              <a:t>comple</a:t>
            </a:r>
            <a:r>
              <a:rPr lang="en-US" sz="2000" dirty="0" smtClean="0"/>
              <a:t> deposition investigation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r>
              <a:rPr lang="en-US" sz="2000" b="1" dirty="0" smtClean="0"/>
              <a:t>Symptoms</a:t>
            </a:r>
          </a:p>
          <a:p>
            <a:pPr lvl="1">
              <a:buFontTx/>
              <a:buChar char="•"/>
            </a:pPr>
            <a:r>
              <a:rPr lang="en-US" sz="2000" dirty="0" err="1" smtClean="0"/>
              <a:t>Aymptomatic</a:t>
            </a:r>
            <a:r>
              <a:rPr lang="en-US" sz="2000" dirty="0" smtClean="0"/>
              <a:t> </a:t>
            </a:r>
            <a:r>
              <a:rPr lang="en-US" sz="2000" dirty="0" err="1" smtClean="0"/>
              <a:t>haematuria</a:t>
            </a:r>
            <a:r>
              <a:rPr lang="en-US" sz="2000" dirty="0" smtClean="0"/>
              <a:t>*</a:t>
            </a:r>
          </a:p>
          <a:p>
            <a:pPr lvl="2">
              <a:buFontTx/>
              <a:buChar char="•"/>
            </a:pPr>
            <a:r>
              <a:rPr lang="en-US" dirty="0" err="1" smtClean="0"/>
              <a:t>Haematuria</a:t>
            </a:r>
            <a:r>
              <a:rPr lang="en-US" dirty="0" smtClean="0"/>
              <a:t> without </a:t>
            </a:r>
            <a:r>
              <a:rPr lang="en-US" dirty="0" err="1" smtClean="0"/>
              <a:t>proteinaemia</a:t>
            </a:r>
            <a:r>
              <a:rPr lang="en-US" dirty="0" smtClean="0"/>
              <a:t>, continuous or intermittent, does not cause renal failure</a:t>
            </a:r>
          </a:p>
          <a:p>
            <a:pPr lvl="2">
              <a:buFontTx/>
              <a:buChar char="•"/>
            </a:pPr>
            <a:r>
              <a:rPr lang="en-US" dirty="0" err="1" smtClean="0"/>
              <a:t>Aymptomatic</a:t>
            </a:r>
            <a:r>
              <a:rPr lang="en-US" dirty="0" smtClean="0"/>
              <a:t> </a:t>
            </a:r>
            <a:r>
              <a:rPr lang="en-US" dirty="0" err="1" smtClean="0"/>
              <a:t>proteinuria</a:t>
            </a:r>
            <a:r>
              <a:rPr lang="en-US" dirty="0" smtClean="0"/>
              <a:t>*</a:t>
            </a:r>
          </a:p>
          <a:p>
            <a:pPr lvl="3">
              <a:buFontTx/>
              <a:buChar char="•"/>
            </a:pPr>
            <a:r>
              <a:rPr lang="en-US" sz="2000" dirty="0" err="1" smtClean="0"/>
              <a:t>Proteinuria</a:t>
            </a:r>
            <a:r>
              <a:rPr lang="en-US" sz="2000" dirty="0" smtClean="0"/>
              <a:t> &gt;0.3 </a:t>
            </a:r>
            <a:r>
              <a:rPr lang="en-US" sz="2000" dirty="0" err="1" smtClean="0"/>
              <a:t>g</a:t>
            </a:r>
            <a:r>
              <a:rPr lang="en-US" sz="2000" dirty="0" smtClean="0"/>
              <a:t> / 24 hours, without </a:t>
            </a:r>
            <a:r>
              <a:rPr lang="en-US" sz="2000" dirty="0" err="1" smtClean="0"/>
              <a:t>haematuria</a:t>
            </a:r>
            <a:r>
              <a:rPr lang="en-US" sz="2000" dirty="0" smtClean="0"/>
              <a:t>, continuous, orthostatic (postural), or transient</a:t>
            </a:r>
          </a:p>
          <a:p>
            <a:pPr lvl="1">
              <a:buFontTx/>
              <a:buChar char="•"/>
            </a:pPr>
            <a:r>
              <a:rPr lang="en-US" sz="2000" b="1" dirty="0" smtClean="0"/>
              <a:t>Acute Nephritic syndrome</a:t>
            </a:r>
          </a:p>
          <a:p>
            <a:pPr lvl="2">
              <a:buFontTx/>
              <a:buChar char="•"/>
            </a:pPr>
            <a:r>
              <a:rPr lang="en-US" dirty="0" smtClean="0"/>
              <a:t>Sudden </a:t>
            </a:r>
            <a:r>
              <a:rPr lang="en-US" dirty="0" err="1" smtClean="0"/>
              <a:t>haematuria</a:t>
            </a:r>
            <a:r>
              <a:rPr lang="en-US" dirty="0" smtClean="0"/>
              <a:t>, </a:t>
            </a:r>
            <a:r>
              <a:rPr lang="en-US" dirty="0" err="1" smtClean="0"/>
              <a:t>proteinuria</a:t>
            </a:r>
            <a:r>
              <a:rPr lang="en-US" dirty="0" smtClean="0"/>
              <a:t>, hypertension</a:t>
            </a:r>
          </a:p>
          <a:p>
            <a:pPr lvl="2">
              <a:buFontTx/>
              <a:buChar char="•"/>
            </a:pPr>
            <a:r>
              <a:rPr lang="en-US" dirty="0" smtClean="0"/>
              <a:t>Loin pain, headache, orbital </a:t>
            </a:r>
            <a:r>
              <a:rPr lang="en-US" dirty="0" err="1" smtClean="0"/>
              <a:t>oedema</a:t>
            </a:r>
            <a:r>
              <a:rPr lang="en-US" dirty="0" smtClean="0"/>
              <a:t>*</a:t>
            </a:r>
          </a:p>
          <a:p>
            <a:pPr lvl="2">
              <a:buFontTx/>
              <a:buChar char="•"/>
            </a:pPr>
            <a:endParaRPr lang="en-US" dirty="0" smtClean="0"/>
          </a:p>
          <a:p>
            <a:pPr lvl="2">
              <a:buFontTx/>
              <a:buChar char="•"/>
            </a:pPr>
            <a:endParaRPr lang="en-US" dirty="0" smtClean="0"/>
          </a:p>
          <a:p>
            <a:pPr lvl="2">
              <a:buFontTx/>
              <a:buChar char="•"/>
            </a:pPr>
            <a:endParaRPr lang="en-US" dirty="0" smtClean="0"/>
          </a:p>
          <a:p>
            <a:pPr lvl="3">
              <a:buFontTx/>
              <a:buChar char="•"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512286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b="1" dirty="0" err="1" smtClean="0"/>
              <a:t>Nephrotic</a:t>
            </a:r>
            <a:r>
              <a:rPr lang="en-US" b="1" dirty="0" smtClean="0"/>
              <a:t> syndrome</a:t>
            </a:r>
          </a:p>
          <a:p>
            <a:pPr lvl="1">
              <a:buFontTx/>
              <a:buChar char="•"/>
            </a:pPr>
            <a:r>
              <a:rPr lang="en-US" dirty="0" err="1" smtClean="0"/>
              <a:t>Proteinuria</a:t>
            </a:r>
            <a:r>
              <a:rPr lang="en-US" dirty="0" smtClean="0"/>
              <a:t> &gt;3.5 </a:t>
            </a:r>
            <a:r>
              <a:rPr lang="en-US" dirty="0" err="1" smtClean="0"/>
              <a:t>g</a:t>
            </a:r>
            <a:r>
              <a:rPr lang="en-US" dirty="0" smtClean="0"/>
              <a:t> / 24 hrs, with </a:t>
            </a:r>
            <a:r>
              <a:rPr lang="en-US" dirty="0" err="1" smtClean="0"/>
              <a:t>hypoproteinaemia</a:t>
            </a:r>
            <a:r>
              <a:rPr lang="en-US" dirty="0" smtClean="0"/>
              <a:t>, </a:t>
            </a:r>
            <a:r>
              <a:rPr lang="en-US" dirty="0" err="1" smtClean="0"/>
              <a:t>oedema</a:t>
            </a:r>
            <a:r>
              <a:rPr lang="en-US" dirty="0" smtClean="0"/>
              <a:t>, </a:t>
            </a:r>
            <a:r>
              <a:rPr lang="en-US" dirty="0" err="1" smtClean="0"/>
              <a:t>hypercholesterolaemia</a:t>
            </a:r>
            <a:endParaRPr lang="en-US" dirty="0" smtClean="0"/>
          </a:p>
          <a:p>
            <a:pPr lvl="1"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b="1" dirty="0" smtClean="0"/>
              <a:t>Chronic Renal failure</a:t>
            </a:r>
          </a:p>
          <a:p>
            <a:pPr lvl="1">
              <a:buFontTx/>
              <a:buChar char="•"/>
            </a:pPr>
            <a:r>
              <a:rPr lang="en-US" b="1" i="1" dirty="0" smtClean="0"/>
              <a:t>Irreversible deterioration </a:t>
            </a:r>
            <a:r>
              <a:rPr lang="en-US" dirty="0" smtClean="0"/>
              <a:t>in renal function caused by the destruction of </a:t>
            </a:r>
            <a:r>
              <a:rPr lang="en-US" dirty="0" err="1" smtClean="0"/>
              <a:t>nephrons</a:t>
            </a:r>
            <a:r>
              <a:rPr lang="en-US" dirty="0" smtClean="0"/>
              <a:t> </a:t>
            </a:r>
            <a:r>
              <a:rPr lang="en-US" b="1" dirty="0" smtClean="0"/>
              <a:t>over time</a:t>
            </a:r>
          </a:p>
          <a:p>
            <a:pPr lvl="1">
              <a:buFontTx/>
              <a:buChar char="•"/>
            </a:pPr>
            <a:r>
              <a:rPr lang="en-US" dirty="0" smtClean="0"/>
              <a:t>Impairment of excretory, metabolic, endocrine functions of kidney</a:t>
            </a:r>
          </a:p>
          <a:p>
            <a:pPr lvl="2">
              <a:buFontTx/>
              <a:buChar char="•"/>
            </a:pPr>
            <a:r>
              <a:rPr lang="en-US" i="1" dirty="0" smtClean="0"/>
              <a:t>Management:</a:t>
            </a:r>
            <a:r>
              <a:rPr lang="en-US" dirty="0" smtClean="0"/>
              <a:t>  excretory function may be replaced by dialysis, metabolic and </a:t>
            </a:r>
            <a:r>
              <a:rPr lang="en-US" dirty="0" err="1" smtClean="0"/>
              <a:t>endcrine</a:t>
            </a:r>
            <a:r>
              <a:rPr lang="en-US" dirty="0" smtClean="0"/>
              <a:t> functions need transplant to re initiate</a:t>
            </a:r>
          </a:p>
          <a:p>
            <a:pPr lvl="1">
              <a:buFontTx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Proliferative </a:t>
            </a:r>
            <a:r>
              <a:rPr lang="en-US" dirty="0" err="1" smtClean="0"/>
              <a:t>glomerulonephritis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818062"/>
          </a:xfrm>
        </p:spPr>
        <p:txBody>
          <a:bodyPr/>
          <a:lstStyle/>
          <a:p>
            <a:r>
              <a:rPr lang="en-US" b="1" dirty="0" smtClean="0"/>
              <a:t>Group of disorders </a:t>
            </a:r>
            <a:r>
              <a:rPr lang="en-US" dirty="0" smtClean="0"/>
              <a:t>characterized by histological degrees of proliferation in </a:t>
            </a:r>
            <a:r>
              <a:rPr lang="en-US" dirty="0" err="1" smtClean="0"/>
              <a:t>mesangial</a:t>
            </a:r>
            <a:r>
              <a:rPr lang="en-US" dirty="0" smtClean="0"/>
              <a:t> &amp; epithelial cells in glomerulus</a:t>
            </a:r>
          </a:p>
          <a:p>
            <a:r>
              <a:rPr lang="en-US" b="1" dirty="0" smtClean="0"/>
              <a:t>Types</a:t>
            </a:r>
          </a:p>
          <a:p>
            <a:pPr lvl="1"/>
            <a:r>
              <a:rPr lang="en-US" dirty="0" smtClean="0"/>
              <a:t>Diffuse proliferative</a:t>
            </a:r>
          </a:p>
          <a:p>
            <a:pPr lvl="1"/>
            <a:r>
              <a:rPr lang="en-US" dirty="0" smtClean="0"/>
              <a:t>Rapidly progressive</a:t>
            </a:r>
          </a:p>
          <a:p>
            <a:pPr lvl="1"/>
            <a:r>
              <a:rPr lang="en-US" dirty="0" smtClean="0"/>
              <a:t>Focal proliferative</a:t>
            </a:r>
          </a:p>
          <a:p>
            <a:pPr lvl="1"/>
            <a:r>
              <a:rPr lang="en-US" dirty="0" err="1" smtClean="0"/>
              <a:t>Membranoproliferative</a:t>
            </a:r>
            <a:endParaRPr lang="en-US" dirty="0" smtClean="0"/>
          </a:p>
          <a:p>
            <a:pPr lvl="1"/>
            <a:r>
              <a:rPr lang="en-US" dirty="0" smtClean="0"/>
              <a:t>*  these </a:t>
            </a:r>
            <a:r>
              <a:rPr lang="en-US" sz="2600" dirty="0" smtClean="0"/>
              <a:t>are patterns </a:t>
            </a:r>
            <a:r>
              <a:rPr lang="en-US" dirty="0" smtClean="0"/>
              <a:t>of reactions, not diagnoses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proliferative </a:t>
            </a:r>
            <a:r>
              <a:rPr lang="en-US" dirty="0" err="1" smtClean="0"/>
              <a:t>glomerulonephropathies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5122862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Diffuse, global, acute inflammation</a:t>
            </a:r>
          </a:p>
          <a:p>
            <a:r>
              <a:rPr lang="en-US" dirty="0" smtClean="0"/>
              <a:t>From deposition of immune complexes in </a:t>
            </a:r>
            <a:r>
              <a:rPr lang="en-US" dirty="0" err="1" smtClean="0"/>
              <a:t>glomeruli</a:t>
            </a:r>
            <a:endParaRPr lang="en-US" dirty="0" smtClean="0"/>
          </a:p>
          <a:p>
            <a:r>
              <a:rPr lang="en-US" dirty="0" smtClean="0"/>
              <a:t>Stimulated by infection</a:t>
            </a:r>
          </a:p>
          <a:p>
            <a:r>
              <a:rPr lang="en-US" i="1" dirty="0" err="1" smtClean="0"/>
              <a:t>Aetiology</a:t>
            </a:r>
            <a:r>
              <a:rPr lang="en-US" i="1" dirty="0" smtClean="0"/>
              <a:t>:  </a:t>
            </a:r>
            <a:r>
              <a:rPr lang="en-US" dirty="0" smtClean="0"/>
              <a:t>post streptococcal infection , or less frequently viruses, </a:t>
            </a:r>
            <a:r>
              <a:rPr lang="en-US" dirty="0" err="1" smtClean="0"/>
              <a:t>protozoas</a:t>
            </a:r>
            <a:r>
              <a:rPr lang="en-US" dirty="0" smtClean="0"/>
              <a:t> and other bacterial infection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Kidney structural abnormalities</a:t>
            </a:r>
          </a:p>
          <a:p>
            <a:r>
              <a:rPr lang="en-US" dirty="0" smtClean="0"/>
              <a:t>Diseases of the glomerulus</a:t>
            </a:r>
          </a:p>
          <a:p>
            <a:r>
              <a:rPr lang="en-US" dirty="0" smtClean="0"/>
              <a:t>Systemic diseases</a:t>
            </a:r>
          </a:p>
          <a:p>
            <a:r>
              <a:rPr lang="en-US" dirty="0" smtClean="0"/>
              <a:t>Diseases of tubules, vessels, &amp; </a:t>
            </a:r>
            <a:r>
              <a:rPr lang="en-US" dirty="0" err="1" smtClean="0"/>
              <a:t>interstitium</a:t>
            </a:r>
            <a:endParaRPr lang="en-US" dirty="0" smtClean="0"/>
          </a:p>
          <a:p>
            <a:r>
              <a:rPr lang="en-US" dirty="0" err="1" smtClean="0"/>
              <a:t>Neoplasms</a:t>
            </a:r>
            <a:endParaRPr lang="en-US" dirty="0" smtClean="0"/>
          </a:p>
          <a:p>
            <a:r>
              <a:rPr lang="en-US" dirty="0" smtClean="0"/>
              <a:t>Pathologies of renal tract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68362"/>
          </a:xfrm>
        </p:spPr>
        <p:txBody>
          <a:bodyPr/>
          <a:lstStyle/>
          <a:p>
            <a:r>
              <a:rPr lang="en-US" dirty="0" err="1" smtClean="0"/>
              <a:t>Rapdily</a:t>
            </a:r>
            <a:r>
              <a:rPr lang="en-US" dirty="0" smtClean="0"/>
              <a:t> progressive </a:t>
            </a:r>
            <a:r>
              <a:rPr lang="en-US" dirty="0" err="1" smtClean="0"/>
              <a:t>glomerulonephritis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715000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CRESCENTIC GLOMERULONEPHRITIS (RPGN)</a:t>
            </a:r>
          </a:p>
          <a:p>
            <a:r>
              <a:rPr lang="en-US" dirty="0" smtClean="0"/>
              <a:t>From severe </a:t>
            </a:r>
            <a:r>
              <a:rPr lang="en-US" dirty="0" err="1" smtClean="0"/>
              <a:t>glomerular</a:t>
            </a:r>
            <a:r>
              <a:rPr lang="en-US" dirty="0" smtClean="0"/>
              <a:t> injury characterized by formation of cellular crescent shaped masses within Bowman’s space</a:t>
            </a:r>
          </a:p>
          <a:p>
            <a:r>
              <a:rPr lang="en-US" dirty="0" smtClean="0"/>
              <a:t>Often post streptococcal</a:t>
            </a:r>
          </a:p>
          <a:p>
            <a:r>
              <a:rPr lang="en-US" dirty="0" smtClean="0"/>
              <a:t>Crescent shaped masses are composed of epithelial cells &amp; macrophages, causing </a:t>
            </a:r>
            <a:r>
              <a:rPr lang="en-US" dirty="0" err="1" smtClean="0"/>
              <a:t>glomerular</a:t>
            </a:r>
            <a:r>
              <a:rPr lang="en-US" dirty="0" smtClean="0"/>
              <a:t> </a:t>
            </a:r>
            <a:r>
              <a:rPr lang="en-US" dirty="0" err="1" smtClean="0"/>
              <a:t>ischaemia</a:t>
            </a:r>
            <a:endParaRPr lang="en-US" dirty="0" smtClean="0"/>
          </a:p>
        </p:txBody>
      </p:sp>
      <p:pic>
        <p:nvPicPr>
          <p:cNvPr id="4" name="Picture 3" descr="images-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4279900"/>
            <a:ext cx="3162300" cy="2578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Focal proliferative </a:t>
            </a:r>
            <a:r>
              <a:rPr lang="en-US" dirty="0" err="1" smtClean="0"/>
              <a:t>glomerulonephritis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818062"/>
          </a:xfrm>
        </p:spPr>
        <p:txBody>
          <a:bodyPr/>
          <a:lstStyle/>
          <a:p>
            <a:r>
              <a:rPr lang="en-US" dirty="0" smtClean="0"/>
              <a:t>Acute inflammation within cellular proliferation in a few </a:t>
            </a:r>
            <a:r>
              <a:rPr lang="en-US" dirty="0" err="1" smtClean="0"/>
              <a:t>glomeruli</a:t>
            </a:r>
            <a:r>
              <a:rPr lang="en-US" dirty="0" smtClean="0"/>
              <a:t> (focal), affecting one segment (segmental)</a:t>
            </a:r>
          </a:p>
          <a:p>
            <a:r>
              <a:rPr lang="en-US" dirty="0" smtClean="0"/>
              <a:t>Better known as </a:t>
            </a:r>
            <a:r>
              <a:rPr lang="en-US" b="1" dirty="0" smtClean="0">
                <a:solidFill>
                  <a:srgbClr val="3366FF"/>
                </a:solidFill>
              </a:rPr>
              <a:t>focal segmental proliferative </a:t>
            </a:r>
            <a:r>
              <a:rPr lang="en-US" b="1" dirty="0" err="1" smtClean="0">
                <a:solidFill>
                  <a:srgbClr val="3366FF"/>
                </a:solidFill>
              </a:rPr>
              <a:t>glomerulonephritis</a:t>
            </a:r>
            <a:endParaRPr lang="en-US" b="1" dirty="0" smtClean="0">
              <a:solidFill>
                <a:srgbClr val="3366FF"/>
              </a:solidFill>
            </a:endParaRPr>
          </a:p>
          <a:p>
            <a:r>
              <a:rPr lang="en-US" b="1" dirty="0" smtClean="0"/>
              <a:t>Primary:  </a:t>
            </a:r>
            <a:r>
              <a:rPr lang="en-US" dirty="0" err="1" smtClean="0"/>
              <a:t>mesangial</a:t>
            </a:r>
            <a:r>
              <a:rPr lang="en-US" dirty="0" smtClean="0"/>
              <a:t> </a:t>
            </a:r>
            <a:r>
              <a:rPr lang="en-US" dirty="0" err="1" smtClean="0"/>
              <a:t>IgA</a:t>
            </a:r>
            <a:r>
              <a:rPr lang="en-US" dirty="0" smtClean="0"/>
              <a:t> disease, </a:t>
            </a:r>
            <a:r>
              <a:rPr lang="en-US" dirty="0" err="1" smtClean="0"/>
              <a:t>Goodpasteur’s</a:t>
            </a:r>
            <a:r>
              <a:rPr lang="en-US" dirty="0" smtClean="0"/>
              <a:t> syndrome</a:t>
            </a:r>
          </a:p>
          <a:p>
            <a:r>
              <a:rPr lang="en-US" b="1" dirty="0" smtClean="0"/>
              <a:t>Secondary:</a:t>
            </a:r>
            <a:r>
              <a:rPr lang="en-US" dirty="0" smtClean="0"/>
              <a:t>  systemic </a:t>
            </a:r>
            <a:r>
              <a:rPr lang="en-US" dirty="0" err="1" smtClean="0"/>
              <a:t>endocarditis</a:t>
            </a:r>
            <a:r>
              <a:rPr lang="en-US" dirty="0" smtClean="0"/>
              <a:t>, </a:t>
            </a:r>
            <a:r>
              <a:rPr lang="en-US" dirty="0" err="1" smtClean="0"/>
              <a:t>vasculitis</a:t>
            </a:r>
            <a:r>
              <a:rPr lang="en-US" dirty="0" smtClean="0"/>
              <a:t>, connective tissue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Membranoproliferative</a:t>
            </a:r>
            <a:r>
              <a:rPr lang="en-US" dirty="0" smtClean="0"/>
              <a:t> </a:t>
            </a:r>
            <a:r>
              <a:rPr lang="en-US" dirty="0" err="1" smtClean="0"/>
              <a:t>glomerulonephritis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MPGN</a:t>
            </a:r>
          </a:p>
          <a:p>
            <a:r>
              <a:rPr lang="en-US" dirty="0" smtClean="0"/>
              <a:t>Diffuse, global pattern of </a:t>
            </a:r>
            <a:r>
              <a:rPr lang="en-US" dirty="0" err="1" smtClean="0"/>
              <a:t>glomerulonephritis</a:t>
            </a:r>
            <a:r>
              <a:rPr lang="en-US" dirty="0" smtClean="0"/>
              <a:t> with thickening of membrane</a:t>
            </a:r>
          </a:p>
          <a:p>
            <a:r>
              <a:rPr lang="en-US" b="1" dirty="0" smtClean="0"/>
              <a:t>Primary:  </a:t>
            </a:r>
            <a:r>
              <a:rPr lang="en-US" dirty="0" smtClean="0"/>
              <a:t>idiopathic</a:t>
            </a:r>
          </a:p>
          <a:p>
            <a:r>
              <a:rPr lang="en-US" b="1" dirty="0" smtClean="0"/>
              <a:t>Secondary:  </a:t>
            </a:r>
            <a:r>
              <a:rPr lang="en-US" dirty="0" smtClean="0"/>
              <a:t>associated with SLE, </a:t>
            </a:r>
            <a:r>
              <a:rPr lang="en-US" dirty="0" err="1" smtClean="0"/>
              <a:t>endocarditis</a:t>
            </a:r>
            <a:r>
              <a:rPr lang="en-US" dirty="0" smtClean="0"/>
              <a:t>, cerebral shunts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change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894262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LIPOID NEPHROSIS</a:t>
            </a:r>
          </a:p>
          <a:p>
            <a:r>
              <a:rPr lang="en-US" dirty="0" smtClean="0"/>
              <a:t>No significant abnormality can be detected by light microscopy*</a:t>
            </a:r>
          </a:p>
          <a:p>
            <a:r>
              <a:rPr lang="en-US" dirty="0" smtClean="0"/>
              <a:t>Children, under age 6 years, males more than females</a:t>
            </a:r>
          </a:p>
          <a:p>
            <a:r>
              <a:rPr lang="en-US" i="1" dirty="0" err="1" smtClean="0"/>
              <a:t>Aetiology</a:t>
            </a:r>
            <a:r>
              <a:rPr lang="en-US" i="1" dirty="0" smtClean="0"/>
              <a:t>:  </a:t>
            </a:r>
            <a:r>
              <a:rPr lang="en-US" dirty="0" smtClean="0"/>
              <a:t>unknown</a:t>
            </a:r>
          </a:p>
          <a:p>
            <a:r>
              <a:rPr lang="en-US" i="1" dirty="0" smtClean="0"/>
              <a:t>Pathogenesis:  </a:t>
            </a:r>
            <a:r>
              <a:rPr lang="en-US" dirty="0" smtClean="0"/>
              <a:t>thought to be immunological</a:t>
            </a:r>
          </a:p>
          <a:p>
            <a:r>
              <a:rPr lang="en-US" i="1" dirty="0" smtClean="0"/>
              <a:t>Morphological features:</a:t>
            </a:r>
            <a:r>
              <a:rPr lang="en-US" dirty="0" smtClean="0"/>
              <a:t>  on electron microscopy*  diagnostic loss of epithelial foot processes, tubules show accumulation of lipid in cells</a:t>
            </a:r>
          </a:p>
          <a:p>
            <a:r>
              <a:rPr lang="en-US" i="1" dirty="0" smtClean="0"/>
              <a:t>Prognosis:</a:t>
            </a:r>
            <a:r>
              <a:rPr lang="en-US" dirty="0" smtClean="0"/>
              <a:t> good, no permanent renal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change disease –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electron microscopy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minimal-change-disease-[5-kd022-em]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165" y="1735138"/>
            <a:ext cx="5408083" cy="4056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Hereditary</a:t>
            </a:r>
            <a:r>
              <a:rPr lang="en-US" dirty="0" smtClean="0"/>
              <a:t> </a:t>
            </a:r>
            <a:r>
              <a:rPr lang="en-US" dirty="0" err="1" smtClean="0"/>
              <a:t>glomerulonephritis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362"/>
            <a:ext cx="9144000" cy="5989638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="1" dirty="0" smtClean="0"/>
              <a:t>.  </a:t>
            </a:r>
            <a:r>
              <a:rPr lang="en-US" b="1" dirty="0" err="1" smtClean="0"/>
              <a:t>Alport’s</a:t>
            </a:r>
            <a:r>
              <a:rPr lang="en-US" b="1" dirty="0" smtClean="0"/>
              <a:t> Syndrome</a:t>
            </a:r>
          </a:p>
          <a:p>
            <a:pPr lvl="1"/>
            <a:r>
              <a:rPr lang="en-US" b="1" dirty="0" smtClean="0"/>
              <a:t>Clinical triad:  </a:t>
            </a:r>
            <a:r>
              <a:rPr lang="en-US" sz="2400" dirty="0" smtClean="0">
                <a:solidFill>
                  <a:srgbClr val="0000FF"/>
                </a:solidFill>
              </a:rPr>
              <a:t>deafness, </a:t>
            </a:r>
            <a:r>
              <a:rPr lang="en-US" sz="2400" dirty="0" err="1" smtClean="0">
                <a:solidFill>
                  <a:srgbClr val="0000FF"/>
                </a:solidFill>
              </a:rPr>
              <a:t>glomerulonephritis</a:t>
            </a:r>
            <a:r>
              <a:rPr lang="en-US" sz="2400" dirty="0" smtClean="0">
                <a:solidFill>
                  <a:srgbClr val="0000FF"/>
                </a:solidFill>
              </a:rPr>
              <a:t>, ocular lesions</a:t>
            </a:r>
          </a:p>
          <a:p>
            <a:pPr lvl="1"/>
            <a:r>
              <a:rPr lang="en-US" dirty="0" smtClean="0"/>
              <a:t>X linked inherited*, </a:t>
            </a:r>
            <a:r>
              <a:rPr lang="en-US" dirty="0" err="1" smtClean="0"/>
              <a:t>mutatin</a:t>
            </a:r>
            <a:r>
              <a:rPr lang="en-US" dirty="0" smtClean="0"/>
              <a:t> of COLIValpha5 gene</a:t>
            </a:r>
          </a:p>
          <a:p>
            <a:pPr lvl="1"/>
            <a:r>
              <a:rPr lang="en-US" i="1" dirty="0" smtClean="0"/>
              <a:t>Clinical features:  </a:t>
            </a:r>
            <a:r>
              <a:rPr lang="en-US" dirty="0" err="1" smtClean="0"/>
              <a:t>glomerulonephritis</a:t>
            </a:r>
            <a:r>
              <a:rPr lang="en-US" dirty="0" smtClean="0"/>
              <a:t> (microscopic </a:t>
            </a:r>
            <a:r>
              <a:rPr lang="en-US" dirty="0" err="1" smtClean="0"/>
              <a:t>haematuria</a:t>
            </a:r>
            <a:r>
              <a:rPr lang="en-US" dirty="0" smtClean="0"/>
              <a:t> &amp; </a:t>
            </a:r>
            <a:r>
              <a:rPr lang="en-US" dirty="0" err="1" smtClean="0"/>
              <a:t>proteinuria</a:t>
            </a:r>
            <a:r>
              <a:rPr lang="en-US" dirty="0" smtClean="0"/>
              <a:t> in childhood, later </a:t>
            </a:r>
            <a:r>
              <a:rPr lang="en-US" dirty="0" err="1" smtClean="0"/>
              <a:t>nephrotic</a:t>
            </a:r>
            <a:r>
              <a:rPr lang="en-US" dirty="0" smtClean="0"/>
              <a:t> syndrome), ocular disease  &amp; deafness to high pitched sounds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2.</a:t>
            </a:r>
            <a:r>
              <a:rPr lang="en-US" b="1" dirty="0" smtClean="0"/>
              <a:t>  </a:t>
            </a:r>
            <a:r>
              <a:rPr lang="en-US" b="1" dirty="0" err="1" smtClean="0"/>
              <a:t>Fabry’s</a:t>
            </a:r>
            <a:r>
              <a:rPr lang="en-US" b="1" dirty="0" smtClean="0"/>
              <a:t> syndrome</a:t>
            </a:r>
          </a:p>
          <a:p>
            <a:pPr lvl="1"/>
            <a:r>
              <a:rPr lang="en-US" dirty="0" smtClean="0"/>
              <a:t>Rare, X linked recessive syndrome</a:t>
            </a:r>
          </a:p>
          <a:p>
            <a:pPr lvl="1"/>
            <a:r>
              <a:rPr lang="en-US" dirty="0" err="1" smtClean="0"/>
              <a:t>Glycosphingolipid</a:t>
            </a:r>
            <a:r>
              <a:rPr lang="en-US" dirty="0" smtClean="0"/>
              <a:t> metabolism, resulting in painful </a:t>
            </a:r>
            <a:r>
              <a:rPr lang="en-US" dirty="0" err="1" smtClean="0"/>
              <a:t>extermities</a:t>
            </a:r>
            <a:r>
              <a:rPr lang="en-US" dirty="0" smtClean="0"/>
              <a:t>, red </a:t>
            </a:r>
            <a:r>
              <a:rPr lang="en-US" dirty="0" err="1" smtClean="0"/>
              <a:t>hyperkeratotic</a:t>
            </a:r>
            <a:r>
              <a:rPr lang="en-US" dirty="0" smtClean="0"/>
              <a:t> papules on skin*, </a:t>
            </a:r>
            <a:r>
              <a:rPr lang="en-US" dirty="0" err="1" smtClean="0"/>
              <a:t>proteinura</a:t>
            </a:r>
            <a:r>
              <a:rPr lang="en-US" dirty="0" smtClean="0"/>
              <a:t>, renal failure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Congenital </a:t>
            </a:r>
            <a:r>
              <a:rPr lang="en-US" b="1" dirty="0" err="1" smtClean="0"/>
              <a:t>Nephrotic</a:t>
            </a:r>
            <a:r>
              <a:rPr lang="en-US" b="1" dirty="0" smtClean="0"/>
              <a:t> Syndrome:  </a:t>
            </a:r>
            <a:r>
              <a:rPr lang="en-US" dirty="0" smtClean="0"/>
              <a:t>rare, </a:t>
            </a:r>
            <a:r>
              <a:rPr lang="en-US" dirty="0" err="1" smtClean="0"/>
              <a:t>mesangial</a:t>
            </a:r>
            <a:r>
              <a:rPr lang="en-US" dirty="0" smtClean="0"/>
              <a:t> proliferation or </a:t>
            </a:r>
            <a:r>
              <a:rPr lang="en-US" dirty="0" err="1" smtClean="0"/>
              <a:t>glomerulosclerosis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en-US" dirty="0" smtClean="0"/>
              <a:t>Chronic </a:t>
            </a:r>
            <a:r>
              <a:rPr lang="en-US" dirty="0" err="1" smtClean="0"/>
              <a:t>Glomerulonephritis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68362"/>
            <a:ext cx="8534400" cy="5761038"/>
          </a:xfrm>
        </p:spPr>
        <p:txBody>
          <a:bodyPr/>
          <a:lstStyle/>
          <a:p>
            <a:r>
              <a:rPr lang="en-US" dirty="0" smtClean="0"/>
              <a:t>Chronic renal failure with small contracted kidneys, and all </a:t>
            </a:r>
            <a:r>
              <a:rPr lang="en-US" dirty="0" err="1" smtClean="0"/>
              <a:t>glomeruli</a:t>
            </a:r>
            <a:r>
              <a:rPr lang="en-US" dirty="0" smtClean="0"/>
              <a:t> are </a:t>
            </a:r>
            <a:r>
              <a:rPr lang="en-US" dirty="0" err="1" smtClean="0"/>
              <a:t>hyalinized</a:t>
            </a:r>
            <a:r>
              <a:rPr lang="en-US" dirty="0" smtClean="0"/>
              <a:t> (end stage kidneys)</a:t>
            </a:r>
          </a:p>
          <a:p>
            <a:r>
              <a:rPr lang="en-US" b="1" dirty="0" smtClean="0"/>
              <a:t>Macroscopically:</a:t>
            </a:r>
            <a:r>
              <a:rPr lang="en-US" dirty="0" smtClean="0"/>
              <a:t>  affected kidneys are small, granularity of external surface, scarring from </a:t>
            </a:r>
            <a:r>
              <a:rPr lang="en-US" dirty="0" err="1" smtClean="0"/>
              <a:t>nephron</a:t>
            </a:r>
            <a:r>
              <a:rPr lang="en-US" dirty="0" smtClean="0"/>
              <a:t> hyalinization</a:t>
            </a:r>
          </a:p>
          <a:p>
            <a:r>
              <a:rPr lang="en-US" b="1" dirty="0" smtClean="0"/>
              <a:t>Microscopically:</a:t>
            </a:r>
            <a:r>
              <a:rPr lang="en-US" dirty="0" smtClean="0"/>
              <a:t>  hyalinization of </a:t>
            </a:r>
            <a:r>
              <a:rPr lang="en-US" dirty="0" err="1" smtClean="0"/>
              <a:t>glomeruli</a:t>
            </a:r>
            <a:endParaRPr lang="en-US" dirty="0"/>
          </a:p>
        </p:txBody>
      </p:sp>
      <p:pic>
        <p:nvPicPr>
          <p:cNvPr id="4" name="Picture 3" descr="images-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495800"/>
            <a:ext cx="34671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hronic_glomerulonephritis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592" y="3429000"/>
            <a:ext cx="4269608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8915400" cy="5656262"/>
          </a:xfrm>
        </p:spPr>
        <p:txBody>
          <a:bodyPr/>
          <a:lstStyle/>
          <a:p>
            <a:r>
              <a:rPr lang="en-US" b="1" dirty="0" smtClean="0"/>
              <a:t>Systemic lupus </a:t>
            </a:r>
            <a:r>
              <a:rPr lang="en-US" b="1" dirty="0" err="1" smtClean="0"/>
              <a:t>erythematosus</a:t>
            </a:r>
            <a:endParaRPr lang="en-US" b="1" dirty="0" smtClean="0"/>
          </a:p>
          <a:p>
            <a:pPr lvl="1"/>
            <a:r>
              <a:rPr lang="en-US" dirty="0" smtClean="0"/>
              <a:t>Renal involvement causes diffuse or focal </a:t>
            </a:r>
            <a:r>
              <a:rPr lang="en-US" dirty="0" err="1" smtClean="0"/>
              <a:t>glomerular</a:t>
            </a:r>
            <a:r>
              <a:rPr lang="en-US" dirty="0" smtClean="0"/>
              <a:t> disease </a:t>
            </a:r>
          </a:p>
          <a:p>
            <a:pPr lvl="1"/>
            <a:r>
              <a:rPr lang="en-US" dirty="0" smtClean="0"/>
              <a:t>Basis of </a:t>
            </a:r>
            <a:r>
              <a:rPr lang="en-US" dirty="0" err="1" smtClean="0"/>
              <a:t>glomerular</a:t>
            </a:r>
            <a:r>
              <a:rPr lang="en-US" dirty="0" smtClean="0"/>
              <a:t> damage is immune complex deposition in basement membrane, BM thickens</a:t>
            </a:r>
          </a:p>
          <a:p>
            <a:pPr lvl="1"/>
            <a:endParaRPr lang="en-US" dirty="0" smtClean="0"/>
          </a:p>
          <a:p>
            <a:r>
              <a:rPr lang="en-US" b="1" dirty="0" err="1" smtClean="0"/>
              <a:t>Henoch</a:t>
            </a:r>
            <a:r>
              <a:rPr lang="en-US" b="1" dirty="0" smtClean="0"/>
              <a:t> </a:t>
            </a:r>
            <a:r>
              <a:rPr lang="en-US" b="1" dirty="0" err="1" smtClean="0"/>
              <a:t>Schonlein</a:t>
            </a:r>
            <a:r>
              <a:rPr lang="en-US" b="1" dirty="0" smtClean="0"/>
              <a:t> </a:t>
            </a:r>
            <a:r>
              <a:rPr lang="en-US" b="1" dirty="0" err="1" smtClean="0"/>
              <a:t>purpura</a:t>
            </a:r>
            <a:endParaRPr lang="en-US" b="1" dirty="0" smtClean="0"/>
          </a:p>
          <a:p>
            <a:pPr lvl="1"/>
            <a:r>
              <a:rPr lang="en-US" dirty="0" smtClean="0"/>
              <a:t>Immune complex mediated systemic </a:t>
            </a:r>
            <a:r>
              <a:rPr lang="en-US" dirty="0" err="1" smtClean="0"/>
              <a:t>vasculitis</a:t>
            </a:r>
            <a:endParaRPr lang="en-US" dirty="0" smtClean="0"/>
          </a:p>
          <a:p>
            <a:pPr lvl="1"/>
            <a:r>
              <a:rPr lang="en-US" dirty="0" smtClean="0"/>
              <a:t>Affects small arteries in skin, joints, gut, kidneys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Unknown-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429000"/>
            <a:ext cx="2286000" cy="309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172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Bacterial </a:t>
            </a:r>
            <a:r>
              <a:rPr lang="en-US" b="1" dirty="0" err="1" smtClean="0"/>
              <a:t>Endocarditis</a:t>
            </a:r>
            <a:endParaRPr lang="en-US" b="1" dirty="0" smtClean="0"/>
          </a:p>
          <a:p>
            <a:pPr lvl="1"/>
            <a:r>
              <a:rPr lang="en-US" dirty="0" smtClean="0"/>
              <a:t>Renal lesions in infective </a:t>
            </a:r>
            <a:r>
              <a:rPr lang="en-US" dirty="0" err="1" smtClean="0"/>
              <a:t>endocarditis</a:t>
            </a:r>
            <a:r>
              <a:rPr lang="en-US" dirty="0" smtClean="0"/>
              <a:t> from immune complexes or embolism infarction of heart valve vegetations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sz="2162" b="1" dirty="0" smtClean="0"/>
              <a:t>Diabetic </a:t>
            </a:r>
            <a:r>
              <a:rPr lang="en-US" sz="2162" b="1" dirty="0" err="1" smtClean="0"/>
              <a:t>Glomerulosclerosis</a:t>
            </a:r>
            <a:endParaRPr lang="en-US" sz="2162" b="1" dirty="0" smtClean="0"/>
          </a:p>
          <a:p>
            <a:pPr lvl="1"/>
            <a:r>
              <a:rPr lang="en-US" sz="2162" dirty="0" smtClean="0"/>
              <a:t>Diabetic </a:t>
            </a:r>
            <a:r>
              <a:rPr lang="en-US" sz="2162" dirty="0" err="1" smtClean="0"/>
              <a:t>glomerular</a:t>
            </a:r>
            <a:r>
              <a:rPr lang="en-US" sz="2162" dirty="0" smtClean="0"/>
              <a:t> damage causes increased permeability of capillaries in the BM, leading to </a:t>
            </a:r>
            <a:r>
              <a:rPr lang="en-US" sz="2162" dirty="0" err="1" smtClean="0"/>
              <a:t>proteinuris</a:t>
            </a:r>
            <a:r>
              <a:rPr lang="en-US" sz="2162" dirty="0" smtClean="0"/>
              <a:t> and </a:t>
            </a:r>
            <a:r>
              <a:rPr lang="en-US" sz="2162" dirty="0" err="1" smtClean="0"/>
              <a:t>nephrotic</a:t>
            </a:r>
            <a:r>
              <a:rPr lang="en-US" sz="2162" dirty="0" smtClean="0"/>
              <a:t> syndrome</a:t>
            </a:r>
          </a:p>
          <a:p>
            <a:pPr lvl="1"/>
            <a:r>
              <a:rPr lang="en-US" sz="2162" i="1" dirty="0" smtClean="0"/>
              <a:t>Pathogenesis: </a:t>
            </a:r>
            <a:r>
              <a:rPr lang="en-US" sz="2162" dirty="0" smtClean="0"/>
              <a:t>not fully understood, involves deficiency in </a:t>
            </a:r>
            <a:r>
              <a:rPr lang="en-US" sz="2162" dirty="0" err="1" smtClean="0"/>
              <a:t>proteoglycans</a:t>
            </a:r>
            <a:r>
              <a:rPr lang="en-US" sz="2162" dirty="0" smtClean="0"/>
              <a:t>, </a:t>
            </a:r>
            <a:r>
              <a:rPr lang="en-US" sz="2162" dirty="0" err="1" smtClean="0"/>
              <a:t>glomerular</a:t>
            </a:r>
            <a:r>
              <a:rPr lang="en-US" sz="2162" dirty="0" smtClean="0"/>
              <a:t> hypertrophy, BM thickening, </a:t>
            </a:r>
            <a:r>
              <a:rPr lang="en-US" sz="2162" dirty="0" err="1" smtClean="0"/>
              <a:t>mesangial</a:t>
            </a:r>
            <a:r>
              <a:rPr lang="en-US" sz="2162" dirty="0" smtClean="0"/>
              <a:t> cell hypertrophy</a:t>
            </a:r>
          </a:p>
          <a:p>
            <a:pPr lvl="1"/>
            <a:r>
              <a:rPr lang="en-US" sz="2162" i="1" dirty="0" err="1" smtClean="0"/>
              <a:t>Histologically</a:t>
            </a:r>
            <a:endParaRPr lang="en-US" sz="2162" i="1" dirty="0" smtClean="0"/>
          </a:p>
          <a:p>
            <a:pPr lvl="2"/>
            <a:r>
              <a:rPr lang="en-US" sz="2162" dirty="0" smtClean="0"/>
              <a:t>1)  capillary wall thickening – mild </a:t>
            </a:r>
            <a:r>
              <a:rPr lang="en-US" sz="2162" dirty="0" err="1" smtClean="0"/>
              <a:t>proteinuria</a:t>
            </a:r>
            <a:endParaRPr lang="en-US" sz="2162" dirty="0" smtClean="0"/>
          </a:p>
          <a:p>
            <a:pPr lvl="2"/>
            <a:r>
              <a:rPr lang="en-US" sz="2162" dirty="0" smtClean="0"/>
              <a:t>2)  diffuse </a:t>
            </a:r>
            <a:r>
              <a:rPr lang="en-US" sz="2162" dirty="0" err="1" smtClean="0"/>
              <a:t>glomerulosclerosis</a:t>
            </a:r>
            <a:endParaRPr lang="en-US" sz="2162" dirty="0" smtClean="0"/>
          </a:p>
          <a:p>
            <a:pPr lvl="2"/>
            <a:r>
              <a:rPr lang="en-US" sz="2162" dirty="0" smtClean="0"/>
              <a:t>3)  nodular </a:t>
            </a:r>
            <a:r>
              <a:rPr lang="en-US" sz="2162" dirty="0" err="1" smtClean="0"/>
              <a:t>glomerulosclerosis</a:t>
            </a:r>
            <a:endParaRPr lang="en-US" sz="2162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915400" cy="6477000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Amyloidosis</a:t>
            </a:r>
            <a:endParaRPr lang="en-US" b="1" dirty="0" smtClean="0"/>
          </a:p>
          <a:p>
            <a:pPr lvl="1"/>
            <a:r>
              <a:rPr lang="en-US" dirty="0" err="1" smtClean="0"/>
              <a:t>Amyloid</a:t>
            </a:r>
            <a:r>
              <a:rPr lang="en-US" dirty="0" smtClean="0"/>
              <a:t>, an extra cellular </a:t>
            </a:r>
            <a:r>
              <a:rPr lang="en-US" dirty="0" err="1" smtClean="0"/>
              <a:t>fibrillar</a:t>
            </a:r>
            <a:r>
              <a:rPr lang="en-US" dirty="0" smtClean="0"/>
              <a:t> protein* is deposited in tissues, including kidney</a:t>
            </a:r>
          </a:p>
          <a:p>
            <a:pPr lvl="1"/>
            <a:r>
              <a:rPr lang="en-US" dirty="0" err="1" smtClean="0"/>
              <a:t>Amyloid</a:t>
            </a:r>
            <a:r>
              <a:rPr lang="en-US" dirty="0" smtClean="0"/>
              <a:t> fibrils deposited in BM, and </a:t>
            </a:r>
            <a:r>
              <a:rPr lang="en-US" dirty="0" err="1" smtClean="0"/>
              <a:t>mesangium</a:t>
            </a:r>
            <a:endParaRPr lang="en-US" dirty="0" smtClean="0"/>
          </a:p>
          <a:p>
            <a:pPr lvl="1"/>
            <a:r>
              <a:rPr lang="en-US" dirty="0" err="1" smtClean="0"/>
              <a:t>Proteinuria</a:t>
            </a:r>
            <a:r>
              <a:rPr lang="en-US" dirty="0" smtClean="0"/>
              <a:t> &amp; </a:t>
            </a:r>
            <a:r>
              <a:rPr lang="en-US" dirty="0" err="1" smtClean="0"/>
              <a:t>nephrotic</a:t>
            </a:r>
            <a:r>
              <a:rPr lang="en-US" dirty="0" smtClean="0"/>
              <a:t> syndrome &amp; chronic renal failure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Wegener’s </a:t>
            </a:r>
            <a:r>
              <a:rPr lang="en-US" b="1" dirty="0" err="1" smtClean="0"/>
              <a:t>Granulomatosis</a:t>
            </a:r>
            <a:endParaRPr lang="en-US" b="1" dirty="0" smtClean="0"/>
          </a:p>
          <a:p>
            <a:pPr lvl="1"/>
            <a:r>
              <a:rPr lang="en-US" dirty="0" smtClean="0"/>
              <a:t>Immune complex, systemic, necrotizing </a:t>
            </a:r>
            <a:r>
              <a:rPr lang="en-US" dirty="0" err="1" smtClean="0"/>
              <a:t>vasculitis</a:t>
            </a:r>
            <a:r>
              <a:rPr lang="en-US" dirty="0" smtClean="0"/>
              <a:t>, affecting nose, respiratory and renal tracts</a:t>
            </a:r>
          </a:p>
          <a:p>
            <a:pPr lvl="1"/>
            <a:endParaRPr lang="en-US" dirty="0" smtClean="0"/>
          </a:p>
          <a:p>
            <a:r>
              <a:rPr lang="en-US" b="1" dirty="0" err="1" smtClean="0"/>
              <a:t>Polyarteritis</a:t>
            </a:r>
            <a:r>
              <a:rPr lang="en-US" b="1" dirty="0" smtClean="0"/>
              <a:t> </a:t>
            </a:r>
            <a:r>
              <a:rPr lang="en-US" b="1" dirty="0" err="1" smtClean="0"/>
              <a:t>nodosa</a:t>
            </a:r>
            <a:endParaRPr lang="en-US" b="1" dirty="0" smtClean="0"/>
          </a:p>
          <a:p>
            <a:pPr lvl="1"/>
            <a:r>
              <a:rPr lang="en-US" dirty="0" smtClean="0"/>
              <a:t>Systemic disease, inflammatory necrosis of walls of small &amp; mediums sized arteries</a:t>
            </a:r>
          </a:p>
          <a:p>
            <a:pPr lvl="1"/>
            <a:r>
              <a:rPr lang="en-US" dirty="0" smtClean="0"/>
              <a:t>Necrosis of medium sized arteries causes infarcts in the kidney, as </a:t>
            </a:r>
            <a:r>
              <a:rPr lang="en-US" dirty="0" err="1" smtClean="0"/>
              <a:t>fibrinoid</a:t>
            </a:r>
            <a:r>
              <a:rPr lang="en-US" dirty="0" smtClean="0"/>
              <a:t> necrosis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anatomy</a:t>
            </a:r>
            <a:endParaRPr lang="en-US" dirty="0"/>
          </a:p>
        </p:txBody>
      </p:sp>
      <p:pic>
        <p:nvPicPr>
          <p:cNvPr id="4" name="Content Placeholder 3" descr="1101_2775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1735138"/>
            <a:ext cx="7313612" cy="4709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Vascular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7419"/>
            <a:ext cx="8686800" cy="5920581"/>
          </a:xfrm>
        </p:spPr>
        <p:txBody>
          <a:bodyPr>
            <a:normAutofit/>
          </a:bodyPr>
          <a:lstStyle/>
          <a:p>
            <a:r>
              <a:rPr lang="en-US" b="1" dirty="0" smtClean="0"/>
              <a:t>Benign </a:t>
            </a:r>
            <a:r>
              <a:rPr lang="en-US" b="1" dirty="0" err="1" smtClean="0"/>
              <a:t>Nephrosclerosis</a:t>
            </a:r>
            <a:endParaRPr lang="en-US" b="1" dirty="0" smtClean="0"/>
          </a:p>
          <a:p>
            <a:pPr lvl="1"/>
            <a:r>
              <a:rPr lang="en-US" dirty="0" smtClean="0"/>
              <a:t>Hyaline arteriosclerosis of the kidney, associated with benign hypertension*</a:t>
            </a:r>
          </a:p>
          <a:p>
            <a:pPr lvl="1"/>
            <a:r>
              <a:rPr lang="en-US" dirty="0" smtClean="0"/>
              <a:t>It is an important complication of long term benign hypertension, chronic renal failure being the most important outcome</a:t>
            </a:r>
          </a:p>
          <a:p>
            <a:pPr lvl="1"/>
            <a:r>
              <a:rPr lang="en-US" dirty="0" smtClean="0"/>
              <a:t>It is the commonest nephropathy, found in about 75% of autopsies over the age of 60 years</a:t>
            </a:r>
          </a:p>
          <a:p>
            <a:pPr lvl="2"/>
            <a:r>
              <a:rPr lang="en-US" dirty="0" smtClean="0"/>
              <a:t>Long standing hypertension </a:t>
            </a:r>
            <a:r>
              <a:rPr lang="en-US" dirty="0" err="1" smtClean="0"/>
              <a:t>cuases</a:t>
            </a:r>
            <a:r>
              <a:rPr lang="en-US" dirty="0" smtClean="0"/>
              <a:t> reduced blood flow to </a:t>
            </a:r>
            <a:r>
              <a:rPr lang="en-US" dirty="0" err="1" smtClean="0"/>
              <a:t>glomeruli</a:t>
            </a:r>
            <a:r>
              <a:rPr lang="en-US" dirty="0" smtClean="0"/>
              <a:t>, caused by vascular changes, branches of renal artery thicken with hypertrophy of muscular media, results in </a:t>
            </a:r>
            <a:r>
              <a:rPr lang="en-US" dirty="0" err="1" smtClean="0"/>
              <a:t>ischaemia</a:t>
            </a:r>
            <a:r>
              <a:rPr lang="en-US" dirty="0" smtClean="0"/>
              <a:t> with scarring.</a:t>
            </a:r>
          </a:p>
          <a:p>
            <a:pPr lvl="2"/>
            <a:r>
              <a:rPr lang="en-US" dirty="0" smtClean="0"/>
              <a:t>Afferent </a:t>
            </a:r>
            <a:r>
              <a:rPr lang="en-US" dirty="0" err="1" smtClean="0"/>
              <a:t>arterioloes</a:t>
            </a:r>
            <a:r>
              <a:rPr lang="en-US" dirty="0" smtClean="0"/>
              <a:t> undergo hyalinization (arteriosclerosis)</a:t>
            </a:r>
          </a:p>
          <a:p>
            <a:r>
              <a:rPr lang="en-US" i="1" dirty="0" smtClean="0"/>
              <a:t>Clinically:  </a:t>
            </a:r>
            <a:r>
              <a:rPr lang="en-US" dirty="0" smtClean="0"/>
              <a:t>increase blood urea &amp; reduction in </a:t>
            </a:r>
            <a:r>
              <a:rPr lang="en-US" dirty="0" err="1" smtClean="0"/>
              <a:t>creatinine</a:t>
            </a:r>
            <a:r>
              <a:rPr lang="en-US" dirty="0" smtClean="0"/>
              <a:t> clearance</a:t>
            </a:r>
          </a:p>
          <a:p>
            <a:r>
              <a:rPr lang="en-US" i="1" dirty="0" smtClean="0"/>
              <a:t>Prognosis:  </a:t>
            </a:r>
            <a:r>
              <a:rPr lang="en-US" dirty="0" smtClean="0"/>
              <a:t>&lt;5% die from renal failure, death from congestive heart failure associated with renal failure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nephrosclerosis</a:t>
            </a:r>
            <a:endParaRPr lang="en-US" dirty="0"/>
          </a:p>
        </p:txBody>
      </p:sp>
      <p:pic>
        <p:nvPicPr>
          <p:cNvPr id="4" name="Content Placeholder 3" descr="Unknown-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022828"/>
            <a:ext cx="5638800" cy="3786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</a:t>
            </a:r>
            <a:r>
              <a:rPr lang="en-US" dirty="0" err="1" smtClean="0"/>
              <a:t>nephrosclerosis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35138"/>
            <a:ext cx="8686800" cy="5122862"/>
          </a:xfrm>
        </p:spPr>
        <p:txBody>
          <a:bodyPr/>
          <a:lstStyle/>
          <a:p>
            <a:r>
              <a:rPr lang="en-US" b="1" dirty="0" smtClean="0"/>
              <a:t>Renal disease associated with </a:t>
            </a:r>
            <a:r>
              <a:rPr lang="en-US" b="1" dirty="0" smtClean="0"/>
              <a:t>m</a:t>
            </a:r>
            <a:r>
              <a:rPr lang="en-US" b="1" dirty="0" smtClean="0"/>
              <a:t>alignant hypertension</a:t>
            </a:r>
          </a:p>
          <a:p>
            <a:r>
              <a:rPr lang="en-US" i="1" dirty="0" smtClean="0"/>
              <a:t>Pathogenesis:  </a:t>
            </a:r>
            <a:r>
              <a:rPr lang="en-US" dirty="0" smtClean="0"/>
              <a:t>in accelerated hypertension, the rise in blood pressure is rapid, large muscular vessels undergo </a:t>
            </a:r>
            <a:r>
              <a:rPr lang="en-US" dirty="0" err="1" smtClean="0"/>
              <a:t>fibroplastic</a:t>
            </a:r>
            <a:r>
              <a:rPr lang="en-US" dirty="0" smtClean="0"/>
              <a:t> proliferation, BUT NO MUSCULAR HYPERTROPHY</a:t>
            </a:r>
          </a:p>
          <a:p>
            <a:pPr lvl="1"/>
            <a:r>
              <a:rPr lang="en-US" dirty="0" smtClean="0"/>
              <a:t>Afferent arterioles undergo necrosis, and necrosis of </a:t>
            </a:r>
            <a:r>
              <a:rPr lang="en-US" dirty="0" err="1" smtClean="0"/>
              <a:t>glomerular</a:t>
            </a:r>
            <a:r>
              <a:rPr lang="en-US" dirty="0" smtClean="0"/>
              <a:t> capillary network.</a:t>
            </a:r>
          </a:p>
          <a:p>
            <a:pPr lvl="1"/>
            <a:r>
              <a:rPr lang="en-US" dirty="0" smtClean="0"/>
              <a:t>90% of cases untreated cause death.</a:t>
            </a:r>
          </a:p>
          <a:p>
            <a:pPr lvl="1"/>
            <a:endParaRPr lang="en-US" dirty="0"/>
          </a:p>
        </p:txBody>
      </p:sp>
      <p:pic>
        <p:nvPicPr>
          <p:cNvPr id="4" name="Picture 3" descr="images-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4013200"/>
            <a:ext cx="28575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Renal artery </a:t>
            </a:r>
            <a:r>
              <a:rPr lang="en-US" dirty="0" err="1" smtClean="0"/>
              <a:t>stenosis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Narrowing of renal arteries, from atherosclerosis or arterial </a:t>
            </a:r>
            <a:r>
              <a:rPr lang="en-US" dirty="0" err="1" smtClean="0"/>
              <a:t>fibromuscular</a:t>
            </a:r>
            <a:r>
              <a:rPr lang="en-US" dirty="0" smtClean="0"/>
              <a:t> </a:t>
            </a:r>
            <a:r>
              <a:rPr lang="en-US" dirty="0" err="1" smtClean="0"/>
              <a:t>dysplasia</a:t>
            </a:r>
            <a:endParaRPr lang="en-US" dirty="0" smtClean="0"/>
          </a:p>
          <a:p>
            <a:r>
              <a:rPr lang="en-US" dirty="0" smtClean="0"/>
              <a:t>Outcomes</a:t>
            </a:r>
          </a:p>
          <a:p>
            <a:pPr lvl="1"/>
            <a:r>
              <a:rPr lang="en-US" sz="2400" dirty="0" smtClean="0"/>
              <a:t>Chronic </a:t>
            </a:r>
            <a:r>
              <a:rPr lang="en-US" sz="2400" dirty="0" err="1" smtClean="0"/>
              <a:t>ischaemia</a:t>
            </a:r>
            <a:r>
              <a:rPr lang="en-US" sz="2400" dirty="0" smtClean="0"/>
              <a:t> of affected kidney</a:t>
            </a:r>
          </a:p>
          <a:p>
            <a:pPr lvl="1"/>
            <a:r>
              <a:rPr lang="en-US" sz="2400" dirty="0" err="1" smtClean="0"/>
              <a:t>Renovascular</a:t>
            </a:r>
            <a:r>
              <a:rPr lang="en-US" sz="2400" dirty="0" smtClean="0"/>
              <a:t> hypertension</a:t>
            </a:r>
          </a:p>
          <a:p>
            <a:pPr lvl="2"/>
            <a:r>
              <a:rPr lang="en-US" sz="2400" dirty="0" smtClean="0"/>
              <a:t>Inadequate perfusion of kidney caused by renal artery </a:t>
            </a:r>
            <a:r>
              <a:rPr lang="en-US" sz="2400" dirty="0" err="1" smtClean="0"/>
              <a:t>stenosis</a:t>
            </a:r>
            <a:r>
              <a:rPr lang="en-US" sz="2400" dirty="0" smtClean="0"/>
              <a:t> leads to hypertension, and abnormal activation of the </a:t>
            </a:r>
            <a:r>
              <a:rPr lang="en-US" sz="2400" dirty="0" err="1" smtClean="0"/>
              <a:t>renin-angiotensin</a:t>
            </a:r>
            <a:r>
              <a:rPr lang="en-US" sz="2400" dirty="0" smtClean="0"/>
              <a:t> system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nal_artery_stenos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304800"/>
            <a:ext cx="5547519" cy="6472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Neoplasms</a:t>
            </a:r>
            <a:r>
              <a:rPr lang="en-US" dirty="0" smtClean="0"/>
              <a:t> of the kidney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35138"/>
            <a:ext cx="8686800" cy="5122862"/>
          </a:xfrm>
        </p:spPr>
        <p:txBody>
          <a:bodyPr/>
          <a:lstStyle/>
          <a:p>
            <a:r>
              <a:rPr lang="en-US" b="1" dirty="0" smtClean="0"/>
              <a:t>Benign </a:t>
            </a:r>
            <a:r>
              <a:rPr lang="en-US" b="1" dirty="0" err="1" smtClean="0"/>
              <a:t>tumours</a:t>
            </a:r>
            <a:endParaRPr lang="en-US" b="1" dirty="0" smtClean="0"/>
          </a:p>
          <a:p>
            <a:pPr lvl="1"/>
            <a:r>
              <a:rPr lang="en-US" b="1" dirty="0" smtClean="0"/>
              <a:t>Cortical adenoma:  </a:t>
            </a:r>
            <a:r>
              <a:rPr lang="en-US" dirty="0" smtClean="0"/>
              <a:t>epithelial </a:t>
            </a:r>
            <a:r>
              <a:rPr lang="en-US" dirty="0" err="1" smtClean="0"/>
              <a:t>tumours</a:t>
            </a:r>
            <a:r>
              <a:rPr lang="en-US" dirty="0" smtClean="0"/>
              <a:t> of renal tubular epithelium</a:t>
            </a:r>
          </a:p>
          <a:p>
            <a:pPr lvl="1"/>
            <a:r>
              <a:rPr lang="en-US" b="1" dirty="0" smtClean="0"/>
              <a:t>Macroscopically:  </a:t>
            </a:r>
            <a:r>
              <a:rPr lang="en-US" dirty="0" smtClean="0"/>
              <a:t>discreet nodules &lt; 20mm diameter in cortex </a:t>
            </a:r>
          </a:p>
          <a:p>
            <a:pPr lvl="1"/>
            <a:r>
              <a:rPr lang="en-US" b="1" dirty="0" smtClean="0"/>
              <a:t>Microscopically:  </a:t>
            </a:r>
            <a:r>
              <a:rPr lang="en-US" dirty="0" smtClean="0"/>
              <a:t>well differentiated large clear cells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Renal </a:t>
            </a:r>
            <a:r>
              <a:rPr lang="en-US" b="1" dirty="0" err="1" smtClean="0"/>
              <a:t>hamartoma</a:t>
            </a:r>
            <a:r>
              <a:rPr lang="en-US" b="1" dirty="0" smtClean="0"/>
              <a:t>:  </a:t>
            </a:r>
            <a:r>
              <a:rPr lang="en-US" dirty="0" smtClean="0"/>
              <a:t>commonest benign </a:t>
            </a:r>
            <a:r>
              <a:rPr lang="en-US" dirty="0" err="1" smtClean="0"/>
              <a:t>tumour</a:t>
            </a:r>
            <a:r>
              <a:rPr lang="en-US" dirty="0" smtClean="0"/>
              <a:t> of kidney, made of spindle cells</a:t>
            </a:r>
          </a:p>
          <a:p>
            <a:pPr lvl="1"/>
            <a:r>
              <a:rPr lang="en-US" b="1" dirty="0" smtClean="0"/>
              <a:t>Macroscopically:  </a:t>
            </a:r>
            <a:r>
              <a:rPr lang="en-US" dirty="0" smtClean="0"/>
              <a:t>firm white nodules in medulla, 3-10mm size</a:t>
            </a:r>
          </a:p>
          <a:p>
            <a:pPr lvl="1"/>
            <a:r>
              <a:rPr lang="en-US" b="1" dirty="0" smtClean="0"/>
              <a:t>Microscopically:  </a:t>
            </a:r>
            <a:r>
              <a:rPr lang="en-US" dirty="0" smtClean="0"/>
              <a:t>spindle cells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err="1" smtClean="0"/>
              <a:t>Angiomyolipoma</a:t>
            </a:r>
            <a:r>
              <a:rPr lang="en-US" b="1" dirty="0" smtClean="0"/>
              <a:t>:  </a:t>
            </a:r>
            <a:r>
              <a:rPr lang="en-US" dirty="0" err="1" smtClean="0"/>
              <a:t>hamartoma</a:t>
            </a:r>
            <a:r>
              <a:rPr lang="en-US" dirty="0" smtClean="0"/>
              <a:t>* composed of smooth muscle, blood vessels, and fate.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</a:t>
            </a:r>
            <a:r>
              <a:rPr lang="en-US" dirty="0" err="1" smtClean="0"/>
              <a:t>hamartoma</a:t>
            </a:r>
            <a:endParaRPr lang="en-US" dirty="0"/>
          </a:p>
        </p:txBody>
      </p:sp>
      <p:pic>
        <p:nvPicPr>
          <p:cNvPr id="4" name="Content Placeholder 3" descr="images-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575234"/>
            <a:ext cx="5943600" cy="4492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313613" cy="868362"/>
          </a:xfrm>
        </p:spPr>
        <p:txBody>
          <a:bodyPr/>
          <a:lstStyle/>
          <a:p>
            <a:r>
              <a:rPr lang="en-US" dirty="0" smtClean="0"/>
              <a:t>Malignant </a:t>
            </a:r>
            <a:r>
              <a:rPr lang="en-US" dirty="0" err="1" smtClean="0"/>
              <a:t>tumours</a:t>
            </a:r>
            <a:r>
              <a:rPr lang="en-US" dirty="0" smtClean="0"/>
              <a:t> of kidney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791200"/>
          </a:xfrm>
        </p:spPr>
        <p:txBody>
          <a:bodyPr/>
          <a:lstStyle/>
          <a:p>
            <a:r>
              <a:rPr lang="en-US" b="1" dirty="0" smtClean="0"/>
              <a:t>Renal cell carcinoma</a:t>
            </a:r>
          </a:p>
          <a:p>
            <a:pPr lvl="1"/>
            <a:r>
              <a:rPr lang="en-US" dirty="0" err="1" smtClean="0"/>
              <a:t>Adenocarcinoma</a:t>
            </a:r>
            <a:r>
              <a:rPr lang="en-US" dirty="0" smtClean="0"/>
              <a:t> made of renal tubular epithelium, in adults</a:t>
            </a:r>
          </a:p>
          <a:p>
            <a:pPr lvl="1"/>
            <a:r>
              <a:rPr lang="en-US" dirty="0" smtClean="0"/>
              <a:t>3% of all carcinomas, 90% of primary malignant renal </a:t>
            </a:r>
            <a:r>
              <a:rPr lang="en-US" dirty="0" err="1" smtClean="0"/>
              <a:t>tumours</a:t>
            </a:r>
            <a:endParaRPr lang="en-US" dirty="0" smtClean="0"/>
          </a:p>
          <a:p>
            <a:pPr lvl="1"/>
            <a:r>
              <a:rPr lang="en-US" dirty="0" smtClean="0"/>
              <a:t>Males 3:1 females</a:t>
            </a:r>
          </a:p>
          <a:p>
            <a:pPr lvl="1"/>
            <a:r>
              <a:rPr lang="en-US" dirty="0" smtClean="0"/>
              <a:t>Associated with tobacco use, and patients with von </a:t>
            </a:r>
            <a:r>
              <a:rPr lang="en-US" dirty="0" err="1" smtClean="0"/>
              <a:t>Hippel</a:t>
            </a:r>
            <a:r>
              <a:rPr lang="en-US" dirty="0" smtClean="0"/>
              <a:t> </a:t>
            </a:r>
            <a:r>
              <a:rPr lang="en-US" dirty="0" err="1" smtClean="0"/>
              <a:t>Linday</a:t>
            </a:r>
            <a:r>
              <a:rPr lang="en-US" dirty="0" smtClean="0"/>
              <a:t> syndrome, </a:t>
            </a:r>
            <a:r>
              <a:rPr lang="en-US" dirty="0" err="1" smtClean="0"/>
              <a:t>paraneoplastic</a:t>
            </a:r>
            <a:r>
              <a:rPr lang="en-US" dirty="0" smtClean="0"/>
              <a:t> </a:t>
            </a:r>
            <a:r>
              <a:rPr lang="en-US" dirty="0" err="1" smtClean="0"/>
              <a:t>syndomes</a:t>
            </a:r>
            <a:r>
              <a:rPr lang="en-US" dirty="0" smtClean="0"/>
              <a:t> (</a:t>
            </a:r>
            <a:r>
              <a:rPr lang="en-US" dirty="0" err="1" smtClean="0"/>
              <a:t>hypercalcaemia</a:t>
            </a:r>
            <a:r>
              <a:rPr lang="en-US" dirty="0" smtClean="0"/>
              <a:t>, hypertension, </a:t>
            </a:r>
            <a:r>
              <a:rPr lang="en-US" dirty="0" err="1" smtClean="0"/>
              <a:t>polycythaemia</a:t>
            </a:r>
            <a:r>
              <a:rPr lang="en-US" dirty="0" smtClean="0"/>
              <a:t>)*</a:t>
            </a:r>
          </a:p>
          <a:p>
            <a:pPr lvl="1"/>
            <a:r>
              <a:rPr lang="en-US" b="1" i="1" dirty="0" smtClean="0"/>
              <a:t>Macroscopically:  </a:t>
            </a:r>
            <a:r>
              <a:rPr lang="en-US" dirty="0" err="1" smtClean="0"/>
              <a:t>tumours</a:t>
            </a:r>
            <a:r>
              <a:rPr lang="en-US" dirty="0" smtClean="0"/>
              <a:t> in upper pole of kidney, rounded masses, yellow surface with areas of </a:t>
            </a:r>
            <a:r>
              <a:rPr lang="en-US" dirty="0" err="1" smtClean="0"/>
              <a:t>haemorrhage</a:t>
            </a:r>
            <a:r>
              <a:rPr lang="en-US" dirty="0" smtClean="0"/>
              <a:t> &amp; necrosis</a:t>
            </a:r>
          </a:p>
          <a:p>
            <a:pPr lvl="1"/>
            <a:r>
              <a:rPr lang="en-US" b="1" dirty="0" smtClean="0"/>
              <a:t>Microscopically:  </a:t>
            </a:r>
            <a:r>
              <a:rPr lang="en-US" dirty="0" smtClean="0"/>
              <a:t>clear of granular cell types (referring to cytoplasm of cells)</a:t>
            </a:r>
          </a:p>
          <a:p>
            <a:pPr lvl="1"/>
            <a:r>
              <a:rPr lang="en-US" b="1" dirty="0" smtClean="0"/>
              <a:t>Symptoms:</a:t>
            </a:r>
            <a:r>
              <a:rPr lang="en-US" dirty="0" smtClean="0"/>
              <a:t>  </a:t>
            </a:r>
            <a:r>
              <a:rPr lang="en-US" dirty="0" err="1" smtClean="0"/>
              <a:t>haematuria</a:t>
            </a:r>
            <a:r>
              <a:rPr lang="en-US" dirty="0" smtClean="0"/>
              <a:t>, loin pain, loin mass</a:t>
            </a:r>
          </a:p>
          <a:p>
            <a:pPr lvl="1"/>
            <a:r>
              <a:rPr lang="en-US" b="1" dirty="0" smtClean="0"/>
              <a:t>Prognosis:</a:t>
            </a:r>
            <a:r>
              <a:rPr lang="en-US" dirty="0" smtClean="0"/>
              <a:t>  70% chance 10 year survival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0"/>
            <a:ext cx="5166916" cy="3394869"/>
          </a:xfrm>
        </p:spPr>
      </p:pic>
      <p:pic>
        <p:nvPicPr>
          <p:cNvPr id="5" name="Picture 4" descr="images-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809999"/>
            <a:ext cx="5166916" cy="3050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cell carcinoma imaging</a:t>
            </a:r>
            <a:endParaRPr lang="en-US" dirty="0"/>
          </a:p>
        </p:txBody>
      </p:sp>
      <p:pic>
        <p:nvPicPr>
          <p:cNvPr id="4" name="Content Placeholder 3" descr="images-1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62174"/>
            <a:ext cx="5867400" cy="5133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Structural – congenital </a:t>
            </a:r>
            <a:r>
              <a:rPr lang="en-US" dirty="0" smtClean="0"/>
              <a:t>kidney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894262"/>
          </a:xfrm>
        </p:spPr>
        <p:txBody>
          <a:bodyPr/>
          <a:lstStyle/>
          <a:p>
            <a:r>
              <a:rPr lang="en-US" b="1" dirty="0" smtClean="0"/>
              <a:t>1.  AGENESIS of the kidney</a:t>
            </a:r>
          </a:p>
          <a:p>
            <a:pPr lvl="1"/>
            <a:r>
              <a:rPr lang="en-US" dirty="0" smtClean="0"/>
              <a:t>UNILATERAL in 1/1000 births</a:t>
            </a:r>
          </a:p>
          <a:p>
            <a:pPr lvl="1"/>
            <a:r>
              <a:rPr lang="en-US" dirty="0" smtClean="0"/>
              <a:t>Solitary kidney undergoes hypertrophy</a:t>
            </a:r>
          </a:p>
          <a:p>
            <a:pPr lvl="1"/>
            <a:r>
              <a:rPr lang="en-US" dirty="0" smtClean="0"/>
              <a:t>Susceptible to infections</a:t>
            </a:r>
          </a:p>
          <a:p>
            <a:pPr lvl="1"/>
            <a:r>
              <a:rPr lang="en-US" dirty="0" smtClean="0"/>
              <a:t>Males 2:1 females, left kidney usually absent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BILATERAL in 1/3000 births, part of Potter’s syndrome</a:t>
            </a:r>
          </a:p>
          <a:p>
            <a:pPr lvl="1"/>
            <a:r>
              <a:rPr lang="en-US" dirty="0" smtClean="0"/>
              <a:t>Abnormal face, urinary tract and nervous system</a:t>
            </a:r>
          </a:p>
          <a:p>
            <a:pPr lvl="1"/>
            <a:r>
              <a:rPr lang="en-US" dirty="0" err="1" smtClean="0"/>
              <a:t>Oligohydramnios</a:t>
            </a:r>
            <a:r>
              <a:rPr lang="en-US" dirty="0" smtClean="0"/>
              <a:t>* in pregnancy as kidneys not present to contribute amniotic fluid (absence of fetal urine)</a:t>
            </a:r>
          </a:p>
          <a:p>
            <a:pPr lvl="1"/>
            <a:r>
              <a:rPr lang="en-US" dirty="0" smtClean="0"/>
              <a:t>Not compatible with post natal life (DEATH)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err="1" smtClean="0"/>
              <a:t>Wilm’s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7419"/>
            <a:ext cx="8686800" cy="5920581"/>
          </a:xfrm>
        </p:spPr>
        <p:txBody>
          <a:bodyPr>
            <a:normAutofit fontScale="92500"/>
          </a:bodyPr>
          <a:lstStyle/>
          <a:p>
            <a:r>
              <a:rPr lang="en-US" b="1" dirty="0" err="1" smtClean="0"/>
              <a:t>Nephroblastoma</a:t>
            </a:r>
            <a:endParaRPr lang="en-US" b="1" dirty="0" smtClean="0"/>
          </a:p>
          <a:p>
            <a:r>
              <a:rPr lang="en-US" dirty="0" smtClean="0"/>
              <a:t>Malignant </a:t>
            </a:r>
            <a:r>
              <a:rPr lang="en-US" dirty="0" err="1" smtClean="0"/>
              <a:t>embryonal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r>
              <a:rPr lang="en-US" dirty="0" smtClean="0"/>
              <a:t> derived from primitive </a:t>
            </a:r>
            <a:r>
              <a:rPr lang="en-US" dirty="0" err="1" smtClean="0"/>
              <a:t>metanephros</a:t>
            </a:r>
            <a:r>
              <a:rPr lang="en-US" dirty="0" smtClean="0"/>
              <a:t>*</a:t>
            </a:r>
          </a:p>
          <a:p>
            <a:r>
              <a:rPr lang="en-US" dirty="0" smtClean="0"/>
              <a:t>Common in childhood, peak 1 to 4 yrs age</a:t>
            </a:r>
          </a:p>
          <a:p>
            <a:r>
              <a:rPr lang="en-US" dirty="0" smtClean="0"/>
              <a:t>3 types identified</a:t>
            </a:r>
          </a:p>
          <a:p>
            <a:pPr lvl="1"/>
            <a:r>
              <a:rPr lang="en-US" b="1" dirty="0" smtClean="0"/>
              <a:t>Commonest :  </a:t>
            </a:r>
            <a:r>
              <a:rPr lang="en-US" b="1" dirty="0" err="1" smtClean="0"/>
              <a:t>tumour</a:t>
            </a:r>
            <a:r>
              <a:rPr lang="en-US" b="1" dirty="0" smtClean="0"/>
              <a:t> </a:t>
            </a:r>
            <a:r>
              <a:rPr lang="en-US" b="1" dirty="0" err="1" smtClean="0"/>
              <a:t>suppresor</a:t>
            </a:r>
            <a:r>
              <a:rPr lang="en-US" b="1" dirty="0" smtClean="0"/>
              <a:t> gene </a:t>
            </a:r>
            <a:r>
              <a:rPr lang="en-US" dirty="0" smtClean="0"/>
              <a:t>WT1 located on chromosome 11</a:t>
            </a:r>
          </a:p>
          <a:p>
            <a:r>
              <a:rPr lang="en-US" b="1" dirty="0" smtClean="0"/>
              <a:t>Macroscopically:  </a:t>
            </a:r>
            <a:r>
              <a:rPr lang="en-US" dirty="0" smtClean="0"/>
              <a:t>large rounded masses of solid, fleshy white lesions with necrosis.  </a:t>
            </a:r>
            <a:r>
              <a:rPr lang="en-US" dirty="0" err="1" smtClean="0"/>
              <a:t>Tumour</a:t>
            </a:r>
            <a:r>
              <a:rPr lang="en-US" dirty="0" smtClean="0"/>
              <a:t> is aggressive, rapidly growing, extends beyond capsules into mesentery</a:t>
            </a:r>
          </a:p>
          <a:p>
            <a:r>
              <a:rPr lang="en-US" b="1" dirty="0" smtClean="0"/>
              <a:t>Microscopically:  </a:t>
            </a:r>
            <a:r>
              <a:rPr lang="en-US" dirty="0" smtClean="0"/>
              <a:t>composed of up to 4 elements {primitive </a:t>
            </a:r>
            <a:r>
              <a:rPr lang="en-US" dirty="0" err="1" smtClean="0"/>
              <a:t>blastematous</a:t>
            </a:r>
            <a:r>
              <a:rPr lang="en-US" dirty="0" smtClean="0"/>
              <a:t> tissue, immature </a:t>
            </a:r>
            <a:r>
              <a:rPr lang="en-US" dirty="0" err="1" smtClean="0"/>
              <a:t>glomerular</a:t>
            </a:r>
            <a:r>
              <a:rPr lang="en-US" dirty="0" smtClean="0"/>
              <a:t> structures, epithelial tubes, </a:t>
            </a:r>
            <a:r>
              <a:rPr lang="en-US" dirty="0" err="1" smtClean="0"/>
              <a:t>stroma</a:t>
            </a:r>
            <a:r>
              <a:rPr lang="en-US" dirty="0" smtClean="0"/>
              <a:t> of spindle cells)</a:t>
            </a:r>
          </a:p>
          <a:p>
            <a:r>
              <a:rPr lang="en-US" dirty="0" smtClean="0"/>
              <a:t>Presents with abdominal mass, treat with chemo and radio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Wilm’s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endParaRPr lang="en-US" dirty="0"/>
          </a:p>
        </p:txBody>
      </p:sp>
      <p:pic>
        <p:nvPicPr>
          <p:cNvPr id="4" name="Content Placeholder 3" descr="Unknown-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40386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5715000"/>
            <a:ext cx="716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Macroscopical</a:t>
            </a:r>
            <a:r>
              <a:rPr lang="en-US" dirty="0" smtClean="0"/>
              <a:t> changes in </a:t>
            </a:r>
            <a:r>
              <a:rPr lang="en-US" dirty="0" err="1" smtClean="0"/>
              <a:t>Wilms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r>
              <a:rPr lang="en-US" dirty="0" smtClean="0"/>
              <a:t> and CT imaging of </a:t>
            </a:r>
            <a:r>
              <a:rPr lang="en-US" dirty="0" err="1" smtClean="0"/>
              <a:t>Wilm’s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endParaRPr lang="en-US" dirty="0"/>
          </a:p>
        </p:txBody>
      </p:sp>
      <p:pic>
        <p:nvPicPr>
          <p:cNvPr id="6" name="Picture 5" descr="images-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86" y="1358900"/>
            <a:ext cx="3984461" cy="298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Urinary tract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7419"/>
            <a:ext cx="8686800" cy="59205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Obstruction of urine drainage from kidney at ANY level within urinary tract</a:t>
            </a:r>
          </a:p>
          <a:p>
            <a:r>
              <a:rPr lang="en-US" b="1" dirty="0" smtClean="0"/>
              <a:t>Intrinsic lesions:</a:t>
            </a:r>
            <a:r>
              <a:rPr lang="en-US" dirty="0" smtClean="0"/>
              <a:t>	within </a:t>
            </a:r>
            <a:r>
              <a:rPr lang="en-US" dirty="0" err="1" smtClean="0"/>
              <a:t>ureteric</a:t>
            </a:r>
            <a:r>
              <a:rPr lang="en-US" dirty="0" smtClean="0"/>
              <a:t> wall or lumen (</a:t>
            </a:r>
            <a:r>
              <a:rPr lang="en-US" dirty="0" err="1" smtClean="0"/>
              <a:t>eg</a:t>
            </a:r>
            <a:r>
              <a:rPr lang="en-US" dirty="0" smtClean="0"/>
              <a:t> urinary calculus*, necrotic debris*, fibrosis after trauma or infection)</a:t>
            </a:r>
          </a:p>
          <a:p>
            <a:r>
              <a:rPr lang="en-US" b="1" dirty="0" smtClean="0"/>
              <a:t>Extrinsic lesions:  </a:t>
            </a:r>
            <a:r>
              <a:rPr lang="en-US" dirty="0" smtClean="0"/>
              <a:t>from external </a:t>
            </a:r>
            <a:r>
              <a:rPr lang="en-US" dirty="0" err="1" smtClean="0"/>
              <a:t>pressue</a:t>
            </a:r>
            <a:r>
              <a:rPr lang="en-US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tumours</a:t>
            </a:r>
            <a:r>
              <a:rPr lang="en-US" dirty="0" smtClean="0"/>
              <a:t> of rectum or bladder, pregnancy, retroperitoneal fibrosis)</a:t>
            </a:r>
          </a:p>
          <a:p>
            <a:endParaRPr lang="en-US" dirty="0" smtClean="0"/>
          </a:p>
          <a:p>
            <a:r>
              <a:rPr lang="en-US" b="1" dirty="0" smtClean="0"/>
              <a:t>Locations</a:t>
            </a:r>
          </a:p>
          <a:p>
            <a:pPr lvl="1"/>
            <a:r>
              <a:rPr lang="en-US" b="1" dirty="0" smtClean="0"/>
              <a:t>Renal pelvis</a:t>
            </a:r>
            <a:r>
              <a:rPr lang="en-US" dirty="0" smtClean="0"/>
              <a:t>:  calculi, </a:t>
            </a:r>
            <a:r>
              <a:rPr lang="en-US" dirty="0" err="1" smtClean="0"/>
              <a:t>tumours</a:t>
            </a:r>
            <a:endParaRPr lang="en-US" dirty="0" smtClean="0"/>
          </a:p>
          <a:p>
            <a:pPr lvl="1"/>
            <a:r>
              <a:rPr lang="en-US" b="1" dirty="0" err="1" smtClean="0"/>
              <a:t>Pelviureteric</a:t>
            </a:r>
            <a:r>
              <a:rPr lang="en-US" b="1" dirty="0" smtClean="0"/>
              <a:t> junction:  </a:t>
            </a:r>
            <a:r>
              <a:rPr lang="en-US" dirty="0" smtClean="0"/>
              <a:t>strictures, calculi, ext compression</a:t>
            </a:r>
          </a:p>
          <a:p>
            <a:pPr lvl="1"/>
            <a:r>
              <a:rPr lang="en-US" b="1" dirty="0" err="1" smtClean="0"/>
              <a:t>Ureter</a:t>
            </a:r>
            <a:r>
              <a:rPr lang="en-US" b="1" dirty="0" smtClean="0"/>
              <a:t>:  </a:t>
            </a:r>
            <a:r>
              <a:rPr lang="en-US" dirty="0" smtClean="0"/>
              <a:t>calculi, ext compression (pregnancy, fibrosis, </a:t>
            </a:r>
            <a:r>
              <a:rPr lang="en-US" dirty="0" err="1" smtClean="0"/>
              <a:t>tumour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Bladder neck:  </a:t>
            </a:r>
            <a:r>
              <a:rPr lang="en-US" dirty="0" err="1" smtClean="0"/>
              <a:t>tumour</a:t>
            </a:r>
            <a:r>
              <a:rPr lang="en-US" dirty="0" smtClean="0"/>
              <a:t>, calculi</a:t>
            </a:r>
          </a:p>
          <a:p>
            <a:pPr lvl="1"/>
            <a:r>
              <a:rPr lang="en-US" b="1" dirty="0" smtClean="0"/>
              <a:t>Urethra:  </a:t>
            </a:r>
            <a:r>
              <a:rPr lang="en-US" dirty="0" err="1" smtClean="0"/>
              <a:t>porstatic</a:t>
            </a:r>
            <a:r>
              <a:rPr lang="en-US" dirty="0" smtClean="0"/>
              <a:t> hyperplasia or carcinoma, stricture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known-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457200"/>
            <a:ext cx="8077200" cy="6228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553200"/>
          </a:xfrm>
        </p:spPr>
        <p:txBody>
          <a:bodyPr/>
          <a:lstStyle/>
          <a:p>
            <a:r>
              <a:rPr lang="en-US" i="1" dirty="0" smtClean="0"/>
              <a:t>Pathogenesis:</a:t>
            </a:r>
            <a:r>
              <a:rPr lang="en-US" dirty="0" smtClean="0"/>
              <a:t>  obstruction at any point causes increased </a:t>
            </a:r>
            <a:r>
              <a:rPr lang="en-US" dirty="0" err="1" smtClean="0"/>
              <a:t>presure</a:t>
            </a:r>
            <a:r>
              <a:rPr lang="en-US" dirty="0" smtClean="0"/>
              <a:t>, superior to blockage, with dilatation of renal pelvis and calyces (</a:t>
            </a:r>
            <a:r>
              <a:rPr lang="en-US" dirty="0" err="1" smtClean="0"/>
              <a:t>hydronephrosis</a:t>
            </a:r>
            <a:r>
              <a:rPr lang="en-US" dirty="0" smtClean="0"/>
              <a:t>)</a:t>
            </a:r>
          </a:p>
          <a:p>
            <a:pPr lvl="1"/>
            <a:r>
              <a:rPr lang="en-US" sz="2400" dirty="0" smtClean="0"/>
              <a:t>Obstruction ate </a:t>
            </a:r>
            <a:r>
              <a:rPr lang="en-US" sz="2400" dirty="0" err="1" smtClean="0"/>
              <a:t>pelviureteric</a:t>
            </a:r>
            <a:r>
              <a:rPr lang="en-US" sz="2400" dirty="0" smtClean="0"/>
              <a:t> junction &gt; </a:t>
            </a:r>
            <a:r>
              <a:rPr lang="en-US" sz="2400" dirty="0" err="1" smtClean="0"/>
              <a:t>hydronephrosis</a:t>
            </a:r>
            <a:endParaRPr lang="en-US" sz="2400" dirty="0" smtClean="0"/>
          </a:p>
          <a:p>
            <a:pPr lvl="1"/>
            <a:r>
              <a:rPr lang="en-US" sz="2400" dirty="0" smtClean="0"/>
              <a:t>@ </a:t>
            </a:r>
            <a:r>
              <a:rPr lang="en-US" sz="2400" dirty="0" err="1" smtClean="0"/>
              <a:t>ureter</a:t>
            </a:r>
            <a:r>
              <a:rPr lang="en-US" sz="2400" dirty="0" smtClean="0"/>
              <a:t>&gt; hydro </a:t>
            </a:r>
            <a:r>
              <a:rPr lang="en-US" sz="2400" dirty="0" err="1" smtClean="0"/>
              <a:t>ureter</a:t>
            </a:r>
            <a:r>
              <a:rPr lang="en-US" sz="2400" dirty="0" smtClean="0"/>
              <a:t> with subsequent </a:t>
            </a:r>
            <a:r>
              <a:rPr lang="en-US" sz="2400" dirty="0" err="1" smtClean="0"/>
              <a:t>hydronephrosis</a:t>
            </a:r>
            <a:endParaRPr lang="en-US" sz="2400" dirty="0" smtClean="0"/>
          </a:p>
          <a:p>
            <a:pPr lvl="1"/>
            <a:r>
              <a:rPr lang="en-US" sz="2400" dirty="0" smtClean="0"/>
              <a:t>@ bladder neck&gt; bladder distension with hypertrophy of bladder muscle &gt; </a:t>
            </a:r>
            <a:r>
              <a:rPr lang="en-US" sz="2400" dirty="0" err="1" smtClean="0"/>
              <a:t>hydroureter</a:t>
            </a:r>
            <a:r>
              <a:rPr lang="en-US" sz="2400" dirty="0" smtClean="0"/>
              <a:t> and </a:t>
            </a:r>
            <a:r>
              <a:rPr lang="en-US" sz="2400" dirty="0" err="1" smtClean="0"/>
              <a:t>hydronephrosis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b="1" i="1" dirty="0" err="1" smtClean="0"/>
              <a:t>Hydronephrosis</a:t>
            </a:r>
            <a:r>
              <a:rPr lang="en-US" sz="2400" b="1" i="1" dirty="0" smtClean="0"/>
              <a:t> effects:</a:t>
            </a:r>
          </a:p>
          <a:p>
            <a:pPr lvl="2"/>
            <a:r>
              <a:rPr lang="en-US" sz="2400" dirty="0" smtClean="0"/>
              <a:t>Fluid entering the collecting ducts cannot empty into renal pelvis, and intra renal </a:t>
            </a:r>
            <a:r>
              <a:rPr lang="en-US" sz="2400" dirty="0" err="1" smtClean="0"/>
              <a:t>resorption</a:t>
            </a:r>
            <a:r>
              <a:rPr lang="en-US" sz="2400" dirty="0" smtClean="0"/>
              <a:t> of fluid occurs</a:t>
            </a:r>
          </a:p>
          <a:p>
            <a:pPr lvl="2"/>
            <a:r>
              <a:rPr lang="en-US" sz="2400" dirty="0" smtClean="0"/>
              <a:t>If the obstruction is removed at this stage:  normal renal function resumes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313613" cy="868362"/>
          </a:xfrm>
        </p:spPr>
        <p:txBody>
          <a:bodyPr/>
          <a:lstStyle/>
          <a:p>
            <a:r>
              <a:rPr lang="en-US" dirty="0" err="1" smtClean="0"/>
              <a:t>Urolithiasis</a:t>
            </a:r>
            <a:r>
              <a:rPr lang="en-US" dirty="0" smtClean="0"/>
              <a:t> (urinary calculi)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Formation of stones in the urinary tract (U/S)</a:t>
            </a:r>
          </a:p>
          <a:p>
            <a:r>
              <a:rPr lang="en-US" dirty="0" smtClean="0"/>
              <a:t>1-5% population in UK, usually after 30 years age, males&gt; females</a:t>
            </a:r>
          </a:p>
          <a:p>
            <a:r>
              <a:rPr lang="en-US" dirty="0" smtClean="0"/>
              <a:t>Can form anywhere in urinary tract, usually in renal pelvis</a:t>
            </a:r>
          </a:p>
          <a:p>
            <a:pPr lvl="1"/>
            <a:r>
              <a:rPr lang="en-US" b="1" dirty="0" smtClean="0"/>
              <a:t>Composition of stones</a:t>
            </a:r>
          </a:p>
          <a:p>
            <a:pPr lvl="2"/>
            <a:r>
              <a:rPr lang="en-US" b="1" dirty="0" smtClean="0"/>
              <a:t>Calcium oxalate (80%)</a:t>
            </a:r>
          </a:p>
          <a:p>
            <a:pPr lvl="2"/>
            <a:r>
              <a:rPr lang="en-US" b="1" dirty="0" smtClean="0"/>
              <a:t>Triple phosphates (15%) magnesium ammonium phosphate stones</a:t>
            </a:r>
          </a:p>
          <a:p>
            <a:pPr lvl="2"/>
            <a:r>
              <a:rPr lang="en-US" b="1" dirty="0" smtClean="0"/>
              <a:t>Uric acid (5%)</a:t>
            </a:r>
          </a:p>
          <a:p>
            <a:pPr lvl="2"/>
            <a:r>
              <a:rPr lang="en-US" b="1" dirty="0" smtClean="0"/>
              <a:t>Calculi in </a:t>
            </a:r>
            <a:r>
              <a:rPr lang="en-US" b="1" dirty="0" err="1" smtClean="0"/>
              <a:t>cystinuria</a:t>
            </a:r>
            <a:r>
              <a:rPr lang="en-US" b="1" dirty="0" smtClean="0"/>
              <a:t> and </a:t>
            </a:r>
            <a:r>
              <a:rPr lang="en-US" b="1" dirty="0" err="1" smtClean="0"/>
              <a:t>oxalosis</a:t>
            </a:r>
            <a:endParaRPr lang="en-US" b="1" dirty="0" smtClean="0"/>
          </a:p>
          <a:p>
            <a:pPr lvl="2"/>
            <a:endParaRPr lang="en-US" dirty="0" smtClean="0"/>
          </a:p>
          <a:p>
            <a:r>
              <a:rPr lang="en-US" i="1" dirty="0" err="1" smtClean="0"/>
              <a:t>Aetiology</a:t>
            </a:r>
            <a:r>
              <a:rPr lang="en-US" i="1" dirty="0" smtClean="0"/>
              <a:t>:  </a:t>
            </a:r>
            <a:r>
              <a:rPr lang="en-US" dirty="0" smtClean="0"/>
              <a:t>acquired (urinary tract obstruction, persistent urinary tract infections, reduced urine volume from dehydration; or inherited 1ary metabolic disorders, </a:t>
            </a:r>
            <a:r>
              <a:rPr lang="en-US" dirty="0" err="1" smtClean="0"/>
              <a:t>cystinuria</a:t>
            </a:r>
            <a:r>
              <a:rPr lang="en-US" dirty="0" smtClean="0"/>
              <a:t>, etc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known-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609600"/>
            <a:ext cx="6719492" cy="5380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Mechanism of stone formation involves excess solute in urine (primary increase in metabolite or stasis) or due to reduced solubility of solute in urine (persistently low pH)</a:t>
            </a:r>
          </a:p>
          <a:p>
            <a:endParaRPr lang="en-US" dirty="0" smtClean="0"/>
          </a:p>
          <a:p>
            <a:r>
              <a:rPr lang="en-US" dirty="0" smtClean="0"/>
              <a:t>Calculi vary in size, from sand like particles to large </a:t>
            </a:r>
            <a:r>
              <a:rPr lang="en-US" dirty="0" err="1" smtClean="0"/>
              <a:t>staghorn</a:t>
            </a:r>
            <a:r>
              <a:rPr lang="en-US" dirty="0" smtClean="0"/>
              <a:t> stones which fit the whole renal pelvis and branch into calyces</a:t>
            </a:r>
          </a:p>
          <a:p>
            <a:r>
              <a:rPr lang="en-US" dirty="0" smtClean="0"/>
              <a:t>If calcium deposition occurs, </a:t>
            </a:r>
            <a:r>
              <a:rPr lang="en-US" dirty="0" err="1" smtClean="0"/>
              <a:t>nephrocalcinosis</a:t>
            </a:r>
            <a:endParaRPr lang="en-US" dirty="0" smtClean="0"/>
          </a:p>
          <a:p>
            <a:r>
              <a:rPr lang="en-US" b="1" dirty="0" smtClean="0"/>
              <a:t>Symptoms:</a:t>
            </a:r>
          </a:p>
          <a:p>
            <a:pPr lvl="1"/>
            <a:r>
              <a:rPr lang="en-US" dirty="0" smtClean="0"/>
              <a:t>Renal colic* with </a:t>
            </a:r>
            <a:r>
              <a:rPr lang="en-US" dirty="0" err="1" smtClean="0"/>
              <a:t>nausesa</a:t>
            </a:r>
            <a:r>
              <a:rPr lang="en-US" dirty="0" smtClean="0"/>
              <a:t> &amp; </a:t>
            </a:r>
            <a:r>
              <a:rPr lang="en-US" dirty="0" err="1" smtClean="0"/>
              <a:t>vomitting</a:t>
            </a:r>
            <a:r>
              <a:rPr lang="en-US" dirty="0" smtClean="0"/>
              <a:t> caused by passage of small stones along </a:t>
            </a:r>
            <a:r>
              <a:rPr lang="en-US" dirty="0" err="1" smtClean="0"/>
              <a:t>ureter</a:t>
            </a:r>
            <a:endParaRPr lang="en-US" dirty="0" smtClean="0"/>
          </a:p>
          <a:p>
            <a:pPr lvl="1"/>
            <a:r>
              <a:rPr lang="en-US" dirty="0" smtClean="0"/>
              <a:t>Dull ache in loins </a:t>
            </a:r>
          </a:p>
          <a:p>
            <a:pPr lvl="1"/>
            <a:r>
              <a:rPr lang="en-US" dirty="0" err="1" smtClean="0"/>
              <a:t>Strangury</a:t>
            </a:r>
            <a:r>
              <a:rPr lang="en-US" dirty="0" smtClean="0"/>
              <a:t>*  desire to pass something that will not pass (stones in bladder)</a:t>
            </a:r>
          </a:p>
          <a:p>
            <a:pPr lvl="1"/>
            <a:r>
              <a:rPr lang="en-US" dirty="0" smtClean="0"/>
              <a:t>Recurrent urinary tract infections (UTI)</a:t>
            </a:r>
          </a:p>
          <a:p>
            <a:pPr lvl="1"/>
            <a:r>
              <a:rPr lang="en-US" dirty="0" smtClean="0"/>
              <a:t>Management:  rest, analgesia, warmth, fluid intake to pass small stones &lt;5mm, or </a:t>
            </a:r>
            <a:r>
              <a:rPr lang="en-US" dirty="0" err="1" smtClean="0"/>
              <a:t>ureteroscopy</a:t>
            </a:r>
            <a:r>
              <a:rPr lang="en-US" dirty="0" smtClean="0"/>
              <a:t> or lithotripsy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89638"/>
            <a:ext cx="7313613" cy="868362"/>
          </a:xfrm>
        </p:spPr>
        <p:txBody>
          <a:bodyPr/>
          <a:lstStyle/>
          <a:p>
            <a:r>
              <a:rPr lang="en-US" dirty="0" smtClean="0"/>
              <a:t>Urinary calculi imaging</a:t>
            </a:r>
            <a:endParaRPr lang="en-US" dirty="0"/>
          </a:p>
        </p:txBody>
      </p:sp>
      <p:pic>
        <p:nvPicPr>
          <p:cNvPr id="4" name="Content Placeholder 3" descr="Unknown-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6811"/>
            <a:ext cx="3276600" cy="5712827"/>
          </a:xfrm>
        </p:spPr>
      </p:pic>
      <p:pic>
        <p:nvPicPr>
          <p:cNvPr id="5" name="Picture 4" descr="images-1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76811"/>
            <a:ext cx="5410200" cy="5613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35138"/>
            <a:ext cx="8534400" cy="4589462"/>
          </a:xfrm>
        </p:spPr>
        <p:txBody>
          <a:bodyPr/>
          <a:lstStyle/>
          <a:p>
            <a:r>
              <a:rPr lang="en-US" b="1" dirty="0" smtClean="0"/>
              <a:t>Inflammation of bladder</a:t>
            </a:r>
          </a:p>
          <a:p>
            <a:r>
              <a:rPr lang="en-US" dirty="0" smtClean="0"/>
              <a:t>Extremely common, </a:t>
            </a:r>
            <a:r>
              <a:rPr lang="en-US" sz="2800" dirty="0" smtClean="0">
                <a:solidFill>
                  <a:srgbClr val="0000FF"/>
                </a:solidFill>
              </a:rPr>
              <a:t>mostly women </a:t>
            </a:r>
            <a:r>
              <a:rPr lang="en-US" dirty="0" smtClean="0"/>
              <a:t>because of shorter urethra (less traveling distance for bacteria)</a:t>
            </a:r>
          </a:p>
          <a:p>
            <a:r>
              <a:rPr lang="en-US" i="1" dirty="0" err="1" smtClean="0"/>
              <a:t>Aetiology</a:t>
            </a:r>
            <a:endParaRPr lang="en-US" i="1" dirty="0" smtClean="0"/>
          </a:p>
          <a:p>
            <a:pPr lvl="1"/>
            <a:r>
              <a:rPr lang="en-US" dirty="0" smtClean="0"/>
              <a:t>Infection or irritants (radiation)</a:t>
            </a:r>
          </a:p>
          <a:p>
            <a:pPr lvl="1"/>
            <a:r>
              <a:rPr lang="en-US" dirty="0" smtClean="0"/>
              <a:t>Bacterial (E Coli, </a:t>
            </a:r>
            <a:r>
              <a:rPr lang="en-US" dirty="0" err="1" smtClean="0"/>
              <a:t>proteus</a:t>
            </a:r>
            <a:r>
              <a:rPr lang="en-US" dirty="0" smtClean="0"/>
              <a:t>, strep </a:t>
            </a:r>
            <a:r>
              <a:rPr lang="en-US" dirty="0" err="1" smtClean="0"/>
              <a:t>faecalis</a:t>
            </a:r>
            <a:r>
              <a:rPr lang="en-US" dirty="0" smtClean="0"/>
              <a:t>, staphylococcus)</a:t>
            </a:r>
          </a:p>
          <a:p>
            <a:pPr lvl="1"/>
            <a:r>
              <a:rPr lang="en-US" dirty="0" smtClean="0"/>
              <a:t>Viral (adenovirus), fungal (</a:t>
            </a:r>
            <a:r>
              <a:rPr lang="en-US" dirty="0" err="1" smtClean="0"/>
              <a:t>candida</a:t>
            </a:r>
            <a:r>
              <a:rPr lang="en-US" dirty="0" smtClean="0"/>
              <a:t>), parasites (</a:t>
            </a:r>
            <a:r>
              <a:rPr lang="en-US" dirty="0" err="1" smtClean="0"/>
              <a:t>schistosoma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CONGENITAL 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7419"/>
            <a:ext cx="9144000" cy="592058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B.  HYPOPLASIA</a:t>
            </a:r>
          </a:p>
          <a:p>
            <a:pPr lvl="1"/>
            <a:r>
              <a:rPr lang="en-US" dirty="0" smtClean="0"/>
              <a:t>Kidneys fail to reach normal adult size (congenitally or from shrinkage), often a result of early life chronic infection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/>
              <a:t>C.  ECTOPIC KIDNEYS</a:t>
            </a:r>
          </a:p>
          <a:p>
            <a:pPr lvl="1"/>
            <a:r>
              <a:rPr lang="en-US" dirty="0" smtClean="0"/>
              <a:t>1 or 2 kidneys in abnormal position (usually pelvis)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D.  HORSESHOE KIDNEY</a:t>
            </a:r>
          </a:p>
          <a:p>
            <a:pPr lvl="1"/>
            <a:r>
              <a:rPr lang="en-US" dirty="0" smtClean="0"/>
              <a:t>Poles of kidneys are fused, usually inferiorly, to form a large U-shaped (horseshoe) kidney</a:t>
            </a:r>
          </a:p>
          <a:p>
            <a:pPr lvl="1"/>
            <a:r>
              <a:rPr lang="en-US" dirty="0" smtClean="0"/>
              <a:t>1/500 people, asymptomatic as collecting systems are normal</a:t>
            </a:r>
          </a:p>
          <a:p>
            <a:pPr lvl="1"/>
            <a:r>
              <a:rPr lang="en-US" dirty="0" smtClean="0"/>
              <a:t>2 to 8 times more likely to develop </a:t>
            </a:r>
            <a:r>
              <a:rPr lang="en-US" dirty="0" err="1" smtClean="0"/>
              <a:t>Wilm’s</a:t>
            </a:r>
            <a:r>
              <a:rPr lang="en-US" dirty="0" smtClean="0"/>
              <a:t> </a:t>
            </a:r>
            <a:r>
              <a:rPr lang="en-US" dirty="0" err="1" smtClean="0"/>
              <a:t>tumours</a:t>
            </a:r>
            <a:r>
              <a:rPr lang="en-US" dirty="0" smtClean="0"/>
              <a:t> in children</a:t>
            </a:r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905000"/>
            <a:ext cx="2197100" cy="1759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0"/>
            <a:ext cx="7313613" cy="1219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Macroscopically:  </a:t>
            </a:r>
            <a:r>
              <a:rPr lang="en-US" dirty="0" smtClean="0"/>
              <a:t>acute inflammation with </a:t>
            </a:r>
            <a:r>
              <a:rPr lang="en-US" dirty="0" err="1" smtClean="0"/>
              <a:t>oedema</a:t>
            </a:r>
            <a:r>
              <a:rPr lang="en-US" dirty="0" smtClean="0"/>
              <a:t>, </a:t>
            </a:r>
            <a:r>
              <a:rPr lang="en-US" dirty="0" err="1" smtClean="0"/>
              <a:t>erythema</a:t>
            </a:r>
            <a:r>
              <a:rPr lang="en-US" dirty="0" smtClean="0"/>
              <a:t> &amp; ulceration of bladder mucosa</a:t>
            </a:r>
          </a:p>
          <a:p>
            <a:r>
              <a:rPr lang="en-US" b="1" dirty="0" smtClean="0"/>
              <a:t>Microscopically:  </a:t>
            </a:r>
            <a:r>
              <a:rPr lang="en-US" dirty="0" smtClean="0"/>
              <a:t>infiltration of mucosa with acute inflammatory cells</a:t>
            </a:r>
          </a:p>
          <a:p>
            <a:endParaRPr lang="en-US" dirty="0"/>
          </a:p>
        </p:txBody>
      </p:sp>
      <p:pic>
        <p:nvPicPr>
          <p:cNvPr id="4" name="Picture 3" descr="Unknown-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533400"/>
            <a:ext cx="4069237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-1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33400"/>
            <a:ext cx="4069237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>
            <a:normAutofit/>
          </a:bodyPr>
          <a:lstStyle/>
          <a:p>
            <a:r>
              <a:rPr lang="en-US" b="1" dirty="0" smtClean="0"/>
              <a:t>Risk factors:</a:t>
            </a:r>
          </a:p>
          <a:p>
            <a:pPr lvl="1"/>
            <a:r>
              <a:rPr lang="en-US" dirty="0" smtClean="0"/>
              <a:t>Urinary retention (due to obstruction, bladder paralysis, calculi, foreign bodies/</a:t>
            </a:r>
            <a:r>
              <a:rPr lang="en-US" dirty="0" err="1" smtClean="0"/>
              <a:t>diverticuli</a:t>
            </a:r>
            <a:r>
              <a:rPr lang="en-US" dirty="0" smtClean="0"/>
              <a:t>, uterine </a:t>
            </a:r>
            <a:r>
              <a:rPr lang="en-US" dirty="0" err="1" smtClean="0"/>
              <a:t>prolapse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Infection of adjacent structures (</a:t>
            </a:r>
            <a:r>
              <a:rPr lang="en-US" dirty="0" err="1" smtClean="0"/>
              <a:t>prastatitis</a:t>
            </a:r>
            <a:r>
              <a:rPr lang="en-US" dirty="0" smtClean="0"/>
              <a:t>, </a:t>
            </a:r>
            <a:r>
              <a:rPr lang="en-US" dirty="0" err="1" smtClean="0"/>
              <a:t>urethritis</a:t>
            </a:r>
            <a:r>
              <a:rPr lang="en-US" dirty="0" smtClean="0"/>
              <a:t>, colon disease)</a:t>
            </a:r>
          </a:p>
          <a:p>
            <a:pPr lvl="1"/>
            <a:r>
              <a:rPr lang="en-US" dirty="0" smtClean="0"/>
              <a:t>Diabetes mellitus</a:t>
            </a:r>
          </a:p>
          <a:p>
            <a:pPr lvl="1"/>
            <a:r>
              <a:rPr lang="en-US" dirty="0" smtClean="0"/>
              <a:t>Pregnancy</a:t>
            </a:r>
          </a:p>
          <a:p>
            <a:pPr lvl="1"/>
            <a:r>
              <a:rPr lang="en-US" dirty="0" err="1" smtClean="0"/>
              <a:t>Trauama</a:t>
            </a:r>
            <a:r>
              <a:rPr lang="en-US" dirty="0" smtClean="0"/>
              <a:t> (</a:t>
            </a:r>
            <a:r>
              <a:rPr lang="en-US" dirty="0" err="1" smtClean="0"/>
              <a:t>catherization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Routes of infection</a:t>
            </a:r>
          </a:p>
          <a:p>
            <a:pPr lvl="2"/>
            <a:r>
              <a:rPr lang="en-US" dirty="0" smtClean="0"/>
              <a:t>Ascending (commonest) urethra then bladder infection (catheterization)</a:t>
            </a:r>
          </a:p>
          <a:p>
            <a:pPr lvl="2"/>
            <a:r>
              <a:rPr lang="en-US" dirty="0" smtClean="0"/>
              <a:t>Descending from kidney (</a:t>
            </a:r>
            <a:r>
              <a:rPr lang="en-US" dirty="0" err="1" smtClean="0"/>
              <a:t>eg</a:t>
            </a:r>
            <a:r>
              <a:rPr lang="en-US" dirty="0" smtClean="0"/>
              <a:t> renal tuberculosis)</a:t>
            </a:r>
          </a:p>
          <a:p>
            <a:pPr lvl="2"/>
            <a:r>
              <a:rPr lang="en-US" dirty="0" smtClean="0"/>
              <a:t>Direct spread or </a:t>
            </a:r>
            <a:r>
              <a:rPr lang="en-US" dirty="0" err="1" smtClean="0"/>
              <a:t>hameatogenous</a:t>
            </a:r>
            <a:r>
              <a:rPr lang="en-US" dirty="0" smtClean="0"/>
              <a:t>, or lymphatic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Clinical features:  </a:t>
            </a:r>
            <a:r>
              <a:rPr lang="en-US" dirty="0" smtClean="0"/>
              <a:t>pyrexia*, pain in </a:t>
            </a:r>
            <a:r>
              <a:rPr lang="en-US" dirty="0" err="1" smtClean="0"/>
              <a:t>rt</a:t>
            </a:r>
            <a:r>
              <a:rPr lang="en-US" dirty="0" smtClean="0"/>
              <a:t> iliac </a:t>
            </a:r>
            <a:r>
              <a:rPr lang="en-US" dirty="0" err="1" smtClean="0"/>
              <a:t>fossa</a:t>
            </a:r>
            <a:r>
              <a:rPr lang="en-US" dirty="0" smtClean="0"/>
              <a:t>*, loin and supra pubic pain, </a:t>
            </a:r>
            <a:r>
              <a:rPr lang="en-US" dirty="0" err="1" smtClean="0"/>
              <a:t>micturition</a:t>
            </a:r>
            <a:r>
              <a:rPr lang="en-US" dirty="0" smtClean="0"/>
              <a:t> disorders (frequency, urgency, </a:t>
            </a:r>
            <a:r>
              <a:rPr lang="en-US" dirty="0" err="1" smtClean="0"/>
              <a:t>dysuria</a:t>
            </a:r>
            <a:r>
              <a:rPr lang="en-US" dirty="0" smtClean="0"/>
              <a:t>*, </a:t>
            </a:r>
            <a:r>
              <a:rPr lang="en-US" dirty="0" err="1" smtClean="0"/>
              <a:t>haematuria</a:t>
            </a:r>
            <a:r>
              <a:rPr lang="en-US" dirty="0" smtClean="0"/>
              <a:t>, incontinence*)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/>
          <a:lstStyle/>
          <a:p>
            <a:r>
              <a:rPr lang="en-US" dirty="0" smtClean="0"/>
              <a:t>Examination:  mid stream urine analysis</a:t>
            </a:r>
          </a:p>
          <a:p>
            <a:r>
              <a:rPr lang="en-US" dirty="0" smtClean="0"/>
              <a:t>Treatment:  </a:t>
            </a:r>
            <a:r>
              <a:rPr lang="en-US" dirty="0" err="1" smtClean="0"/>
              <a:t>anit</a:t>
            </a:r>
            <a:r>
              <a:rPr lang="en-US" dirty="0" smtClean="0"/>
              <a:t> bacterial, antibiotics, </a:t>
            </a:r>
            <a:r>
              <a:rPr lang="en-US" dirty="0" err="1" smtClean="0"/>
              <a:t>flluid</a:t>
            </a:r>
            <a:r>
              <a:rPr lang="en-US" dirty="0" smtClean="0"/>
              <a:t> therapy</a:t>
            </a:r>
          </a:p>
          <a:p>
            <a:r>
              <a:rPr lang="en-US" dirty="0" err="1" smtClean="0"/>
              <a:t>Sequelae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Resolution</a:t>
            </a:r>
          </a:p>
          <a:p>
            <a:pPr lvl="1"/>
            <a:r>
              <a:rPr lang="en-US" dirty="0" err="1" smtClean="0"/>
              <a:t>Chronicity</a:t>
            </a:r>
            <a:endParaRPr lang="en-US" dirty="0" smtClean="0"/>
          </a:p>
          <a:p>
            <a:pPr lvl="1"/>
            <a:r>
              <a:rPr lang="en-US" dirty="0" err="1" smtClean="0"/>
              <a:t>Pyelonephritis</a:t>
            </a:r>
            <a:r>
              <a:rPr lang="en-US" dirty="0" smtClean="0"/>
              <a:t>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Bladder </a:t>
            </a:r>
            <a:r>
              <a:rPr lang="en-US" dirty="0" err="1" smtClean="0"/>
              <a:t>metaplasia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35138"/>
            <a:ext cx="8534400" cy="4894262"/>
          </a:xfrm>
        </p:spPr>
        <p:txBody>
          <a:bodyPr/>
          <a:lstStyle/>
          <a:p>
            <a:r>
              <a:rPr lang="en-US" b="1" dirty="0" smtClean="0"/>
              <a:t>GLANDULAR METAPLASIA (CYSTITIS GLANDULARIS)</a:t>
            </a:r>
          </a:p>
          <a:p>
            <a:pPr lvl="1"/>
            <a:r>
              <a:rPr lang="en-US" dirty="0" smtClean="0"/>
              <a:t>Small, rounded </a:t>
            </a:r>
            <a:r>
              <a:rPr lang="en-US" dirty="0" err="1" smtClean="0"/>
              <a:t>urothelial</a:t>
            </a:r>
            <a:r>
              <a:rPr lang="en-US" dirty="0" smtClean="0"/>
              <a:t> cells under </a:t>
            </a:r>
            <a:r>
              <a:rPr lang="en-US" dirty="0" err="1" smtClean="0"/>
              <a:t>urothelial</a:t>
            </a:r>
            <a:r>
              <a:rPr lang="en-US" dirty="0" smtClean="0"/>
              <a:t> surface (</a:t>
            </a:r>
            <a:r>
              <a:rPr lang="en-US" dirty="0" err="1" smtClean="0"/>
              <a:t>Brunn’s</a:t>
            </a:r>
            <a:r>
              <a:rPr lang="en-US" dirty="0" smtClean="0"/>
              <a:t> nests)</a:t>
            </a:r>
          </a:p>
          <a:p>
            <a:pPr lvl="1"/>
            <a:r>
              <a:rPr lang="en-US" dirty="0" smtClean="0"/>
              <a:t>Develop central lumen surrounded by </a:t>
            </a:r>
            <a:r>
              <a:rPr lang="en-US" dirty="0" err="1" smtClean="0"/>
              <a:t>cuboidal</a:t>
            </a:r>
            <a:r>
              <a:rPr lang="en-US" dirty="0" smtClean="0"/>
              <a:t> cells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ADENOMATOUS METAPLASIA</a:t>
            </a:r>
          </a:p>
          <a:p>
            <a:pPr lvl="1"/>
            <a:r>
              <a:rPr lang="en-US" dirty="0" smtClean="0"/>
              <a:t>Benign, </a:t>
            </a:r>
            <a:r>
              <a:rPr lang="en-US" dirty="0" err="1" smtClean="0"/>
              <a:t>metaplsia</a:t>
            </a:r>
            <a:r>
              <a:rPr lang="en-US" dirty="0" smtClean="0"/>
              <a:t> or </a:t>
            </a:r>
            <a:r>
              <a:rPr lang="en-US" dirty="0" err="1" smtClean="0"/>
              <a:t>urothelium</a:t>
            </a:r>
            <a:r>
              <a:rPr lang="en-US" dirty="0" smtClean="0"/>
              <a:t> to </a:t>
            </a:r>
            <a:r>
              <a:rPr lang="en-US" dirty="0" err="1" smtClean="0"/>
              <a:t>cuboidal</a:t>
            </a:r>
            <a:r>
              <a:rPr lang="en-US" dirty="0" smtClean="0"/>
              <a:t> epithelium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SQUAMOUS METAPLASIA</a:t>
            </a:r>
          </a:p>
          <a:p>
            <a:pPr lvl="1"/>
            <a:r>
              <a:rPr lang="en-US" dirty="0" smtClean="0"/>
              <a:t>Keratinizing or non keratinizing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BLADDER TUMOURS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35138"/>
            <a:ext cx="8686800" cy="4894262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TRANSITIONAL CELL CARCINOMA</a:t>
            </a:r>
          </a:p>
          <a:p>
            <a:pPr lvl="1"/>
            <a:r>
              <a:rPr lang="en-US" i="1" dirty="0" smtClean="0"/>
              <a:t>Incidence:  </a:t>
            </a:r>
            <a:r>
              <a:rPr lang="en-US" dirty="0" smtClean="0"/>
              <a:t>1/5000 in UK, 3% of all cancer deaths</a:t>
            </a:r>
          </a:p>
          <a:p>
            <a:pPr lvl="1"/>
            <a:r>
              <a:rPr lang="en-US" dirty="0" smtClean="0"/>
              <a:t>Males 3: 1 females, 60-70 years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 err="1" smtClean="0"/>
              <a:t>Aetiology</a:t>
            </a:r>
            <a:endParaRPr lang="en-US" i="1" dirty="0" smtClean="0"/>
          </a:p>
          <a:p>
            <a:pPr lvl="2"/>
            <a:r>
              <a:rPr lang="en-US" sz="2200" b="1" dirty="0" smtClean="0"/>
              <a:t>Chemical:  </a:t>
            </a:r>
            <a:r>
              <a:rPr lang="en-US" sz="2200" dirty="0" err="1" smtClean="0"/>
              <a:t>eposure</a:t>
            </a:r>
            <a:r>
              <a:rPr lang="en-US" sz="2200" dirty="0" smtClean="0"/>
              <a:t> to environmental agents (cigarette smoking, aniline dyes, rubber industry)</a:t>
            </a:r>
          </a:p>
          <a:p>
            <a:pPr lvl="2"/>
            <a:r>
              <a:rPr lang="en-US" sz="2200" b="1" dirty="0" err="1" smtClean="0">
                <a:solidFill>
                  <a:srgbClr val="0000FF"/>
                </a:solidFill>
              </a:rPr>
              <a:t>Leucoplakia</a:t>
            </a:r>
            <a:r>
              <a:rPr lang="en-US" sz="2200" b="1" dirty="0" smtClean="0">
                <a:solidFill>
                  <a:srgbClr val="0000FF"/>
                </a:solidFill>
              </a:rPr>
              <a:t>:  keratinizing </a:t>
            </a:r>
            <a:r>
              <a:rPr lang="en-US" sz="2200" b="1" dirty="0" err="1" smtClean="0">
                <a:solidFill>
                  <a:srgbClr val="0000FF"/>
                </a:solidFill>
              </a:rPr>
              <a:t>metaplsia</a:t>
            </a:r>
            <a:r>
              <a:rPr lang="en-US" sz="2200" b="1" dirty="0" smtClean="0">
                <a:solidFill>
                  <a:srgbClr val="0000FF"/>
                </a:solidFill>
              </a:rPr>
              <a:t>, white plaques and calculi</a:t>
            </a:r>
          </a:p>
          <a:p>
            <a:pPr lvl="2"/>
            <a:r>
              <a:rPr lang="en-US" sz="2200" b="1" dirty="0" smtClean="0"/>
              <a:t>Bladder </a:t>
            </a:r>
            <a:r>
              <a:rPr lang="en-US" sz="2200" b="1" dirty="0" err="1" smtClean="0"/>
              <a:t>diverticuli</a:t>
            </a:r>
            <a:r>
              <a:rPr lang="en-US" sz="2200" b="1" dirty="0" smtClean="0"/>
              <a:t>*</a:t>
            </a:r>
          </a:p>
          <a:p>
            <a:pPr lvl="2"/>
            <a:endParaRPr lang="en-US" sz="2200" dirty="0" smtClean="0"/>
          </a:p>
          <a:p>
            <a:pPr lvl="2"/>
            <a:r>
              <a:rPr lang="en-US" sz="2200" dirty="0" smtClean="0"/>
              <a:t>Most occur at base of </a:t>
            </a:r>
            <a:r>
              <a:rPr lang="en-US" sz="2200" dirty="0" err="1" smtClean="0"/>
              <a:t>trigone</a:t>
            </a:r>
            <a:r>
              <a:rPr lang="en-US" sz="2200" dirty="0" smtClean="0"/>
              <a:t>*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Transitional cell CT and histology</a:t>
            </a:r>
            <a:endParaRPr lang="en-US" dirty="0"/>
          </a:p>
        </p:txBody>
      </p:sp>
      <p:pic>
        <p:nvPicPr>
          <p:cNvPr id="4" name="Content Placeholder 3" descr="82a79f7dd2252778e1f6d3b71d89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144" y="1735138"/>
            <a:ext cx="3141662" cy="3141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Unknown-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735138"/>
            <a:ext cx="4802254" cy="3368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458200" cy="5791200"/>
          </a:xfrm>
        </p:spPr>
        <p:txBody>
          <a:bodyPr/>
          <a:lstStyle/>
          <a:p>
            <a:r>
              <a:rPr lang="en-US" dirty="0" smtClean="0"/>
              <a:t>MORPHOLOGY</a:t>
            </a:r>
          </a:p>
          <a:p>
            <a:pPr lvl="1"/>
            <a:r>
              <a:rPr lang="en-US" dirty="0" smtClean="0"/>
              <a:t>Papillary (commonest) warty masses, projecting into lumen with little invasion of bladder wall</a:t>
            </a:r>
          </a:p>
          <a:p>
            <a:pPr lvl="1"/>
            <a:r>
              <a:rPr lang="en-US" dirty="0" smtClean="0"/>
              <a:t>Solid:  </a:t>
            </a:r>
            <a:r>
              <a:rPr lang="en-US" dirty="0" err="1" smtClean="0"/>
              <a:t>tumours</a:t>
            </a:r>
            <a:r>
              <a:rPr lang="en-US" dirty="0" smtClean="0"/>
              <a:t> grow directly into bladder wall, often ulcerated</a:t>
            </a:r>
          </a:p>
          <a:p>
            <a:pPr lvl="1"/>
            <a:r>
              <a:rPr lang="en-US" dirty="0" smtClean="0"/>
              <a:t>Mixed papillary and solid</a:t>
            </a:r>
          </a:p>
          <a:p>
            <a:pPr lvl="1"/>
            <a:r>
              <a:rPr lang="en-US" dirty="0" smtClean="0"/>
              <a:t>Flat in situ carcinoma:  reddened mucosa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GRADING</a:t>
            </a:r>
          </a:p>
          <a:p>
            <a:pPr lvl="1"/>
            <a:r>
              <a:rPr lang="en-US" dirty="0" smtClean="0"/>
              <a:t>TCC grades I-III</a:t>
            </a:r>
          </a:p>
          <a:p>
            <a:pPr lvl="1"/>
            <a:r>
              <a:rPr lang="en-US" dirty="0" smtClean="0"/>
              <a:t>I:  well differentiated, no invasion</a:t>
            </a:r>
          </a:p>
          <a:p>
            <a:pPr lvl="1"/>
            <a:r>
              <a:rPr lang="en-US" dirty="0" smtClean="0"/>
              <a:t>II:  moderately well differentiated, papillary ,atypical cells</a:t>
            </a:r>
          </a:p>
          <a:p>
            <a:pPr lvl="1"/>
            <a:r>
              <a:rPr lang="en-US" dirty="0" smtClean="0"/>
              <a:t>III:  poorly </a:t>
            </a:r>
            <a:r>
              <a:rPr lang="en-US" dirty="0" err="1" smtClean="0"/>
              <a:t>differentaited</a:t>
            </a:r>
            <a:r>
              <a:rPr lang="en-US" dirty="0" smtClean="0"/>
              <a:t>, </a:t>
            </a:r>
            <a:r>
              <a:rPr lang="en-US" dirty="0" err="1" smtClean="0"/>
              <a:t>pleomorphic</a:t>
            </a:r>
            <a:r>
              <a:rPr lang="en-US" dirty="0" smtClean="0"/>
              <a:t>* cells, invasive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Bladder cancer staging</a:t>
            </a:r>
            <a:endParaRPr lang="en-US" dirty="0"/>
          </a:p>
        </p:txBody>
      </p:sp>
      <p:pic>
        <p:nvPicPr>
          <p:cNvPr id="4" name="Content Placeholder 3" descr="Unknown-1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650746"/>
            <a:ext cx="5791200" cy="4337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553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TNM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Tumour</a:t>
            </a:r>
            <a:r>
              <a:rPr lang="en-US" dirty="0" smtClean="0"/>
              <a:t>-node-metastasis Staging</a:t>
            </a:r>
          </a:p>
          <a:p>
            <a:endParaRPr lang="en-US" dirty="0" smtClean="0"/>
          </a:p>
          <a:p>
            <a:r>
              <a:rPr lang="en-US" b="1" dirty="0" smtClean="0"/>
              <a:t>T1:  </a:t>
            </a:r>
            <a:r>
              <a:rPr lang="en-US" dirty="0" err="1" smtClean="0"/>
              <a:t>tumour</a:t>
            </a:r>
            <a:r>
              <a:rPr lang="en-US" dirty="0" smtClean="0"/>
              <a:t> confined to mucosa or </a:t>
            </a:r>
            <a:r>
              <a:rPr lang="en-US" dirty="0" err="1" smtClean="0"/>
              <a:t>submucosa</a:t>
            </a:r>
            <a:endParaRPr lang="en-US" dirty="0" smtClean="0"/>
          </a:p>
          <a:p>
            <a:r>
              <a:rPr lang="en-US" b="1" dirty="0" smtClean="0"/>
              <a:t>T2:  </a:t>
            </a:r>
            <a:r>
              <a:rPr lang="en-US" dirty="0" smtClean="0"/>
              <a:t>superficial muscle involved</a:t>
            </a:r>
          </a:p>
          <a:p>
            <a:r>
              <a:rPr lang="en-US" b="1" dirty="0" smtClean="0"/>
              <a:t>T3:  </a:t>
            </a:r>
            <a:r>
              <a:rPr lang="en-US" dirty="0" smtClean="0"/>
              <a:t>deep muscle involved</a:t>
            </a:r>
          </a:p>
          <a:p>
            <a:r>
              <a:rPr lang="en-US" b="1" dirty="0" smtClean="0"/>
              <a:t>T4:  </a:t>
            </a:r>
            <a:r>
              <a:rPr lang="en-US" dirty="0" smtClean="0"/>
              <a:t>invasion beyond the bladder</a:t>
            </a:r>
          </a:p>
          <a:p>
            <a:endParaRPr lang="en-US" dirty="0" smtClean="0"/>
          </a:p>
          <a:p>
            <a:r>
              <a:rPr lang="en-US" b="1" dirty="0" smtClean="0"/>
              <a:t>Spread:  </a:t>
            </a:r>
            <a:r>
              <a:rPr lang="en-US" dirty="0" smtClean="0"/>
              <a:t>local to pelvic structures, lymph or </a:t>
            </a:r>
            <a:r>
              <a:rPr lang="en-US" dirty="0" err="1" smtClean="0"/>
              <a:t>haematogenous</a:t>
            </a:r>
            <a:endParaRPr lang="en-US" dirty="0" smtClean="0"/>
          </a:p>
          <a:p>
            <a:r>
              <a:rPr lang="en-US" b="1" dirty="0" smtClean="0"/>
              <a:t>Treatment:  </a:t>
            </a:r>
            <a:r>
              <a:rPr lang="en-US" dirty="0" smtClean="0"/>
              <a:t>stage </a:t>
            </a:r>
            <a:r>
              <a:rPr lang="en-US" dirty="0" err="1" smtClean="0"/>
              <a:t>dependeant</a:t>
            </a:r>
            <a:r>
              <a:rPr lang="en-US" dirty="0" smtClean="0"/>
              <a:t>, diathermy +- </a:t>
            </a:r>
            <a:r>
              <a:rPr lang="en-US" dirty="0" err="1" smtClean="0"/>
              <a:t>radiotheapy</a:t>
            </a:r>
            <a:r>
              <a:rPr lang="en-US" dirty="0" smtClean="0"/>
              <a:t>, </a:t>
            </a:r>
            <a:r>
              <a:rPr lang="en-US" dirty="0" err="1" smtClean="0"/>
              <a:t>cystectomy</a:t>
            </a:r>
            <a:r>
              <a:rPr lang="en-US" dirty="0" smtClean="0"/>
              <a:t> or palliative* radiotherapy</a:t>
            </a:r>
          </a:p>
          <a:p>
            <a:r>
              <a:rPr lang="en-US" b="1" dirty="0" smtClean="0"/>
              <a:t>Prognosis:  </a:t>
            </a:r>
            <a:r>
              <a:rPr lang="en-US" dirty="0" smtClean="0"/>
              <a:t>depends on </a:t>
            </a:r>
            <a:r>
              <a:rPr lang="en-US" dirty="0" err="1" smtClean="0"/>
              <a:t>histoogical</a:t>
            </a:r>
            <a:r>
              <a:rPr lang="en-US" dirty="0" smtClean="0"/>
              <a:t> type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5122862"/>
          </a:xfrm>
        </p:spPr>
        <p:txBody>
          <a:bodyPr>
            <a:normAutofit/>
          </a:bodyPr>
          <a:lstStyle/>
          <a:p>
            <a:r>
              <a:rPr lang="en-US" dirty="0" smtClean="0"/>
              <a:t>Search online and app based radiology slides and identify both normal and abnormal structures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MID TERM EXAMINATION:</a:t>
            </a:r>
          </a:p>
          <a:p>
            <a:pPr>
              <a:buNone/>
            </a:pPr>
            <a:r>
              <a:rPr lang="en-US" dirty="0" smtClean="0"/>
              <a:t>	COVER CARDIOVASCULAR, RESPIRATORY, URINARY, GASTROINTESTINAL PATHOLGIES</a:t>
            </a:r>
          </a:p>
          <a:p>
            <a:pPr>
              <a:buNone/>
            </a:pPr>
            <a:r>
              <a:rPr lang="en-US" dirty="0" smtClean="0"/>
              <a:t>	MULTIPLE CHOICE AND SHORT ANSWERS</a:t>
            </a:r>
          </a:p>
          <a:p>
            <a:pPr>
              <a:buNone/>
            </a:pPr>
            <a:r>
              <a:rPr lang="en-US" dirty="0" smtClean="0"/>
              <a:t>REVIEW CLASS BEFORE THE EXAM: please start studying, so you can optimize the review time, good luck’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Horseshoe kidneys</a:t>
            </a:r>
            <a:endParaRPr lang="en-US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71600"/>
            <a:ext cx="2743200" cy="264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240" y="1371600"/>
            <a:ext cx="4226560" cy="264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4876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Animated 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876800"/>
            <a:ext cx="398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 abdomen – horseshoe kidney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14399"/>
            <a:ext cx="4724400" cy="2897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4419600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Pathology specimen – horseshoe kidney</a:t>
            </a:r>
            <a:endParaRPr lang="en-US" dirty="0"/>
          </a:p>
        </p:txBody>
      </p:sp>
      <p:pic>
        <p:nvPicPr>
          <p:cNvPr id="6" name="Picture 5" descr="images-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117600"/>
            <a:ext cx="3505200" cy="231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14993" y="366926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Ultra sound horseshoe kidney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Cystic Kidney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7419"/>
            <a:ext cx="8915400" cy="4818062"/>
          </a:xfrm>
        </p:spPr>
        <p:txBody>
          <a:bodyPr>
            <a:normAutofit/>
          </a:bodyPr>
          <a:lstStyle/>
          <a:p>
            <a:r>
              <a:rPr lang="en-US" b="1" dirty="0" smtClean="0"/>
              <a:t>Includes:  </a:t>
            </a:r>
            <a:r>
              <a:rPr lang="en-US" dirty="0" smtClean="0"/>
              <a:t>Hereditary, developmental and acquired disorders</a:t>
            </a:r>
          </a:p>
          <a:p>
            <a:r>
              <a:rPr lang="en-US" b="1" dirty="0" smtClean="0"/>
              <a:t>Important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1.  appropriate patient management to delay onset of renal failure</a:t>
            </a:r>
          </a:p>
          <a:p>
            <a:pPr lvl="1"/>
            <a:r>
              <a:rPr lang="en-US" dirty="0" smtClean="0"/>
              <a:t>2.  Appropriate genetic counseling to relatives at risk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77" y="3124200"/>
            <a:ext cx="5205674" cy="3618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Polycystic Kidney Disease (APKD)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35138"/>
            <a:ext cx="8686800" cy="4894262"/>
          </a:xfrm>
        </p:spPr>
        <p:txBody>
          <a:bodyPr/>
          <a:lstStyle/>
          <a:p>
            <a:pPr lvl="1"/>
            <a:r>
              <a:rPr lang="en-US" dirty="0" smtClean="0"/>
              <a:t>Hereditary (Autosomal Dominant, 50% are new mutations)</a:t>
            </a:r>
          </a:p>
          <a:p>
            <a:pPr lvl="2"/>
            <a:r>
              <a:rPr lang="en-US" dirty="0" smtClean="0"/>
              <a:t>Linked to alpha </a:t>
            </a:r>
            <a:r>
              <a:rPr lang="en-US" dirty="0" err="1" smtClean="0"/>
              <a:t>globin</a:t>
            </a:r>
            <a:r>
              <a:rPr lang="en-US" dirty="0" smtClean="0"/>
              <a:t> cluster on chromosome 16 </a:t>
            </a:r>
          </a:p>
          <a:p>
            <a:pPr lvl="1"/>
            <a:r>
              <a:rPr lang="en-US" dirty="0" smtClean="0"/>
              <a:t>Both kidneys replaced by cysts, develop over years</a:t>
            </a:r>
          </a:p>
          <a:p>
            <a:pPr lvl="1"/>
            <a:r>
              <a:rPr lang="en-US" i="1" dirty="0" smtClean="0"/>
              <a:t>Incidence:  </a:t>
            </a:r>
            <a:r>
              <a:rPr lang="en-US" dirty="0" smtClean="0"/>
              <a:t>1/250 live births</a:t>
            </a:r>
          </a:p>
          <a:p>
            <a:pPr lvl="1"/>
            <a:r>
              <a:rPr lang="en-US" dirty="0" smtClean="0"/>
              <a:t>Associated with berry aneurysms (cerebral), liver cysts, pancreas, </a:t>
            </a:r>
            <a:r>
              <a:rPr lang="en-US" dirty="0" smtClean="0"/>
              <a:t>lung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stillborns* or neonates with enlarged kidneys (15 times normal size) with radiating cystic pattern (SUNBURST PATTERN)</a:t>
            </a:r>
          </a:p>
          <a:p>
            <a:pPr lvl="1"/>
            <a:r>
              <a:rPr lang="en-US" i="1" dirty="0" smtClean="0"/>
              <a:t>Prognosis*: </a:t>
            </a:r>
            <a:r>
              <a:rPr lang="en-US" dirty="0" smtClean="0"/>
              <a:t> usually die within 2 months of life</a:t>
            </a:r>
            <a:endParaRPr lang="en-US" dirty="0"/>
          </a:p>
        </p:txBody>
      </p:sp>
      <p:pic>
        <p:nvPicPr>
          <p:cNvPr id="4" name="Picture 3" descr="Unknown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295900"/>
            <a:ext cx="205740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457</TotalTime>
  <Words>2739</Words>
  <Application>Microsoft Macintosh PowerPoint</Application>
  <PresentationFormat>On-screen Show (4:3)</PresentationFormat>
  <Paragraphs>371</Paragraphs>
  <Slides>59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Inkwell</vt:lpstr>
      <vt:lpstr>RAD 240 Pathology</vt:lpstr>
      <vt:lpstr>overview</vt:lpstr>
      <vt:lpstr>Renal anatomy</vt:lpstr>
      <vt:lpstr>Structural – congenital kidney disorders</vt:lpstr>
      <vt:lpstr>CONGENITAL CON’T</vt:lpstr>
      <vt:lpstr>Horseshoe kidneys</vt:lpstr>
      <vt:lpstr>Slide 7</vt:lpstr>
      <vt:lpstr>Cystic Kidney Diseases</vt:lpstr>
      <vt:lpstr>Adult Polycystic Kidney Disease (APKD) </vt:lpstr>
      <vt:lpstr>Cystic disease of renal medulla</vt:lpstr>
      <vt:lpstr>GLOMERULUS ANATOMY &amp; HISTOLOGY</vt:lpstr>
      <vt:lpstr>Glomerular Diseases</vt:lpstr>
      <vt:lpstr>Slide 13</vt:lpstr>
      <vt:lpstr>Patterns of glomerular disease</vt:lpstr>
      <vt:lpstr>Aetiology of glomerular diseases</vt:lpstr>
      <vt:lpstr>Diagnosis &amp; Symptoms</vt:lpstr>
      <vt:lpstr>Slide 17</vt:lpstr>
      <vt:lpstr>Proliferative glomerulonephritis</vt:lpstr>
      <vt:lpstr>Diffuse proliferative glomerulonephropathies</vt:lpstr>
      <vt:lpstr>Rapdily progressive glomerulonephritis</vt:lpstr>
      <vt:lpstr>Focal proliferative glomerulonephritis</vt:lpstr>
      <vt:lpstr>Membranoproliferative glomerulonephritis</vt:lpstr>
      <vt:lpstr>Minimal change disease</vt:lpstr>
      <vt:lpstr>Minimal change disease – electron microscopy</vt:lpstr>
      <vt:lpstr>Hereditary glomerulonephritis</vt:lpstr>
      <vt:lpstr>Chronic Glomerulonephritis</vt:lpstr>
      <vt:lpstr>Systemic diseases</vt:lpstr>
      <vt:lpstr>Slide 28</vt:lpstr>
      <vt:lpstr>Slide 29</vt:lpstr>
      <vt:lpstr>Vascular Diseases</vt:lpstr>
      <vt:lpstr>nephrosclerosis</vt:lpstr>
      <vt:lpstr>Malignant nephrosclerosis</vt:lpstr>
      <vt:lpstr>Renal artery stenosis</vt:lpstr>
      <vt:lpstr>Slide 34</vt:lpstr>
      <vt:lpstr>Neoplasms of the kidney</vt:lpstr>
      <vt:lpstr>Renal hamartoma</vt:lpstr>
      <vt:lpstr>Malignant tumours of kidney</vt:lpstr>
      <vt:lpstr>Slide 38</vt:lpstr>
      <vt:lpstr>Renal cell carcinoma imaging</vt:lpstr>
      <vt:lpstr>Wilm’s Tumour</vt:lpstr>
      <vt:lpstr>Wilm’s tumour</vt:lpstr>
      <vt:lpstr>Urinary tract obstruction</vt:lpstr>
      <vt:lpstr>Slide 43</vt:lpstr>
      <vt:lpstr>Slide 44</vt:lpstr>
      <vt:lpstr>Urolithiasis (urinary calculi)</vt:lpstr>
      <vt:lpstr>Slide 46</vt:lpstr>
      <vt:lpstr>Slide 47</vt:lpstr>
      <vt:lpstr>Urinary calculi imaging</vt:lpstr>
      <vt:lpstr>CYSTITIS</vt:lpstr>
      <vt:lpstr>Slide 50</vt:lpstr>
      <vt:lpstr>Slide 51</vt:lpstr>
      <vt:lpstr>Slide 52</vt:lpstr>
      <vt:lpstr>Bladder metaplasia</vt:lpstr>
      <vt:lpstr>BLADDER TUMOURS</vt:lpstr>
      <vt:lpstr>Transitional cell CT and histology</vt:lpstr>
      <vt:lpstr>Slide 56</vt:lpstr>
      <vt:lpstr>Bladder cancer staging</vt:lpstr>
      <vt:lpstr>Slide 58</vt:lpstr>
      <vt:lpstr>Try…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 240 Pathology</dc:title>
  <dc:creator>shai hussein</dc:creator>
  <cp:lastModifiedBy>shai hussein</cp:lastModifiedBy>
  <cp:revision>35</cp:revision>
  <dcterms:created xsi:type="dcterms:W3CDTF">2013-11-15T11:36:03Z</dcterms:created>
  <dcterms:modified xsi:type="dcterms:W3CDTF">2013-11-15T19:13:29Z</dcterms:modified>
</cp:coreProperties>
</file>