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Default Extension="jpeg" ContentType="image/jpeg"/>
  <Override PartName="/ppt/notesSlides/notesSlide10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92" d="100"/>
          <a:sy n="92" d="100"/>
        </p:scale>
        <p:origin x="-6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7F949-B185-C44D-86CD-18E34C3D571A}" type="datetimeFigureOut">
              <a:rPr lang="en-US" smtClean="0"/>
              <a:t>11/30/13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EBE3E-0B6B-C547-A66B-3B6FC2A55C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E4F8731-A629-4B41-8CE7-540F34657C68}" type="slidenum">
              <a:rPr lang="en-GB">
                <a:ea typeface="Lucida Sans Unicode" charset="0"/>
                <a:cs typeface="Lucida Sans Unicode" charset="0"/>
              </a:rPr>
              <a:pPr/>
              <a:t>2</a:t>
            </a:fld>
            <a:endParaRPr lang="en-GB">
              <a:ea typeface="Lucida Sans Unicode" charset="0"/>
              <a:cs typeface="Lucida Sans Unicode" charset="0"/>
            </a:endParaRPr>
          </a:p>
        </p:txBody>
      </p:sp>
      <p:sp>
        <p:nvSpPr>
          <p:cNvPr id="1064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65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5900"/>
          </a:xfrm>
          <a:noFill/>
          <a:ln/>
        </p:spPr>
        <p:txBody>
          <a:bodyPr wrap="none" anchor="ctr"/>
          <a:lstStyle/>
          <a:p>
            <a:r>
              <a:rPr lang="en-US">
                <a:latin typeface="Times New Roman" charset="0"/>
              </a:rPr>
              <a:t>ALL 3 classic branches of the celiac axis supply the stomach: Common hepatic, left gastric, and splenic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charset="0"/>
              </a:rPr>
              <a:t>What do you think the baby’s #1 symptom would have to be? Answer: VOMITING</a:t>
            </a: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2EA1351-4934-EB48-B087-365FCDDBEF54}" type="slidenum">
              <a:rPr lang="en-GB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E62F913-D38C-084D-87F0-B41B6411B78A}" type="slidenum">
              <a:rPr lang="en-GB">
                <a:ea typeface="Lucida Sans Unicode" charset="0"/>
                <a:cs typeface="Lucida Sans Unicode" charset="0"/>
              </a:rPr>
              <a:pPr/>
              <a:t>3</a:t>
            </a:fld>
            <a:endParaRPr lang="en-GB">
              <a:ea typeface="Lucida Sans Unicode" charset="0"/>
              <a:cs typeface="Lucida Sans Unicode" charset="0"/>
            </a:endParaRPr>
          </a:p>
        </p:txBody>
      </p:sp>
      <p:sp>
        <p:nvSpPr>
          <p:cNvPr id="1085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85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5900"/>
          </a:xfrm>
          <a:noFill/>
          <a:ln/>
        </p:spPr>
        <p:txBody>
          <a:bodyPr wrap="none" anchor="ctr"/>
          <a:lstStyle/>
          <a:p>
            <a:r>
              <a:rPr lang="en-US">
                <a:latin typeface="Times New Roman" charset="0"/>
              </a:rPr>
              <a:t>If you think of the acid production in the stomach to be ONLY in the mid-BODY, and the proximal and distal ends as chiefly mucous to protect the esophagus and duodenum from the harsh acid, then you will understand the histology.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charset="0"/>
              </a:rPr>
              <a:t>GE Junction is a squamo-columnar junction. Do you see a distinct LGE “sphincter”? Answer: NO</a:t>
            </a:r>
          </a:p>
          <a:p>
            <a:r>
              <a:rPr lang="en-US">
                <a:latin typeface="Times New Roman" charset="0"/>
              </a:rPr>
              <a:t>Remember that BOTH the proximal and distal ends of the stomach NEUTRALIZE acid with alkaline MUCUS, rather than PRODUCE acid.</a:t>
            </a: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CC3BCBD-F11E-E641-ABAC-9DAFEA8A70B9}" type="slidenum">
              <a:rPr lang="en-GB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EAFF5EC-B101-7441-9B76-5E7E752DC609}" type="slidenum">
              <a:rPr lang="en-GB">
                <a:ea typeface="Lucida Sans Unicode" charset="0"/>
                <a:cs typeface="Lucida Sans Unicode" charset="0"/>
              </a:rPr>
              <a:pPr/>
              <a:t>5</a:t>
            </a:fld>
            <a:endParaRPr lang="en-GB">
              <a:ea typeface="Lucida Sans Unicode" charset="0"/>
              <a:cs typeface="Lucida Sans Unicode" charset="0"/>
            </a:endParaRPr>
          </a:p>
        </p:txBody>
      </p:sp>
      <p:sp>
        <p:nvSpPr>
          <p:cNvPr id="1126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26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5900"/>
          </a:xfrm>
          <a:noFill/>
          <a:ln/>
        </p:spPr>
        <p:txBody>
          <a:bodyPr wrap="none" anchor="ctr"/>
          <a:lstStyle/>
          <a:p>
            <a:r>
              <a:rPr lang="en-US">
                <a:latin typeface="Times New Roman" charset="0"/>
              </a:rPr>
              <a:t>Body with numerous chief and parietal (acid producing) cells.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charset="0"/>
              </a:rPr>
              <a:t>Pyloric sphincter, note a few submucosal glands seen a little BEFORE the sphincter itself.</a:t>
            </a: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E0F5D8E-C919-DC41-B91A-8E9773F53850}" type="slidenum">
              <a:rPr lang="en-GB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C31DFE4-4174-BE45-8631-E69F6969AED5}" type="slidenum">
              <a:rPr lang="en-GB">
                <a:ea typeface="Lucida Sans Unicode" charset="0"/>
                <a:cs typeface="Lucida Sans Unicode" charset="0"/>
              </a:rPr>
              <a:pPr/>
              <a:t>7</a:t>
            </a:fld>
            <a:endParaRPr lang="en-GB">
              <a:ea typeface="Lucida Sans Unicode" charset="0"/>
              <a:cs typeface="Lucida Sans Unicode" charset="0"/>
            </a:endParaRPr>
          </a:p>
        </p:txBody>
      </p:sp>
      <p:sp>
        <p:nvSpPr>
          <p:cNvPr id="1167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67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5900"/>
          </a:xfrm>
          <a:noFill/>
          <a:ln/>
        </p:spPr>
        <p:txBody>
          <a:bodyPr wrap="none" anchor="ctr"/>
          <a:lstStyle/>
          <a:p>
            <a:r>
              <a:rPr lang="en-US" b="1">
                <a:solidFill>
                  <a:srgbClr val="0E03EF"/>
                </a:solidFill>
                <a:latin typeface="Times New Roman" charset="0"/>
              </a:rPr>
              <a:t>Somatostatin</a:t>
            </a:r>
            <a:r>
              <a:rPr lang="en-US">
                <a:solidFill>
                  <a:srgbClr val="0E03EF"/>
                </a:solidFill>
                <a:latin typeface="Times New Roman" charset="0"/>
              </a:rPr>
              <a:t> (also known as </a:t>
            </a:r>
            <a:r>
              <a:rPr lang="en-US" b="1">
                <a:solidFill>
                  <a:srgbClr val="0E03EF"/>
                </a:solidFill>
                <a:latin typeface="Times New Roman" charset="0"/>
              </a:rPr>
              <a:t>growth hormone-inhibiting hormone</a:t>
            </a:r>
            <a:r>
              <a:rPr lang="en-US">
                <a:solidFill>
                  <a:srgbClr val="0E03EF"/>
                </a:solidFill>
                <a:latin typeface="Times New Roman" charset="0"/>
              </a:rPr>
              <a:t> (</a:t>
            </a:r>
            <a:r>
              <a:rPr lang="en-US" b="1">
                <a:solidFill>
                  <a:srgbClr val="0E03EF"/>
                </a:solidFill>
                <a:latin typeface="Times New Roman" charset="0"/>
              </a:rPr>
              <a:t>GHIH</a:t>
            </a:r>
            <a:r>
              <a:rPr lang="en-US">
                <a:solidFill>
                  <a:srgbClr val="0E03EF"/>
                </a:solidFill>
                <a:latin typeface="Times New Roman" charset="0"/>
              </a:rPr>
              <a:t>) or </a:t>
            </a:r>
            <a:r>
              <a:rPr lang="en-US" b="1">
                <a:solidFill>
                  <a:srgbClr val="0E03EF"/>
                </a:solidFill>
                <a:latin typeface="Times New Roman" charset="0"/>
              </a:rPr>
              <a:t>somatotropin release-inhibiting factor</a:t>
            </a:r>
            <a:r>
              <a:rPr lang="en-US">
                <a:solidFill>
                  <a:srgbClr val="0E03EF"/>
                </a:solidFill>
                <a:latin typeface="Times New Roman" charset="0"/>
              </a:rPr>
              <a:t> (</a:t>
            </a:r>
            <a:r>
              <a:rPr lang="en-US" b="1">
                <a:solidFill>
                  <a:srgbClr val="0E03EF"/>
                </a:solidFill>
                <a:latin typeface="Times New Roman" charset="0"/>
              </a:rPr>
              <a:t>SRIF</a:t>
            </a:r>
            <a:r>
              <a:rPr lang="en-US">
                <a:solidFill>
                  <a:srgbClr val="0E03EF"/>
                </a:solidFill>
                <a:latin typeface="Times New Roman" charset="0"/>
              </a:rPr>
              <a:t>)) is a polypeptide that regulates the endocrine system and affects neurotransmission and cell proliferation via interaction with G-protein coupled somatostatin receptors and inhibition of the release of numerous secondary hormones.</a:t>
            </a:r>
          </a:p>
          <a:p>
            <a:r>
              <a:rPr lang="en-US" b="1">
                <a:latin typeface="Times New Roman" charset="0"/>
              </a:rPr>
              <a:t>Endothelins</a:t>
            </a:r>
            <a:r>
              <a:rPr lang="en-US">
                <a:latin typeface="Times New Roman" charset="0"/>
              </a:rPr>
              <a:t> are proteins that constrict blood vessels and raise blood pressure.</a:t>
            </a:r>
          </a:p>
          <a:p>
            <a:r>
              <a:rPr lang="en-US">
                <a:solidFill>
                  <a:srgbClr val="0E03EF"/>
                </a:solidFill>
                <a:latin typeface="Times New Roman" charset="0"/>
              </a:rPr>
              <a:t>Pepsinogens are PRECURSORS of protein hydrolyzing pepsins, having a few (~44) more polypeptides.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67D3263-2E13-CF4B-9FB5-6392E537B67F}" type="slidenum">
              <a:rPr lang="en-GB">
                <a:ea typeface="Lucida Sans Unicode" charset="0"/>
                <a:cs typeface="Lucida Sans Unicode" charset="0"/>
              </a:rPr>
              <a:pPr/>
              <a:t>8</a:t>
            </a:fld>
            <a:endParaRPr lang="en-GB">
              <a:ea typeface="Lucida Sans Unicode" charset="0"/>
              <a:cs typeface="Lucida Sans Unicode" charset="0"/>
            </a:endParaRPr>
          </a:p>
        </p:txBody>
      </p:sp>
      <p:sp>
        <p:nvSpPr>
          <p:cNvPr id="1187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87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5900"/>
          </a:xfrm>
          <a:noFill/>
          <a:ln/>
        </p:spPr>
        <p:txBody>
          <a:bodyPr wrap="none" anchor="ctr"/>
          <a:lstStyle/>
          <a:p>
            <a:r>
              <a:rPr lang="en-US">
                <a:latin typeface="Times New Roman" charset="0"/>
              </a:rPr>
              <a:t>• The </a:t>
            </a:r>
            <a:r>
              <a:rPr lang="en-US" i="1">
                <a:latin typeface="Times New Roman" charset="0"/>
              </a:rPr>
              <a:t>cephalic phase, initiated by the sight, taste, smell, chewing, and swallowing of palatable food, is</a:t>
            </a:r>
          </a:p>
          <a:p>
            <a:r>
              <a:rPr lang="en-US">
                <a:latin typeface="Times New Roman" charset="0"/>
              </a:rPr>
              <a:t>mediated by vagal activity.</a:t>
            </a:r>
          </a:p>
          <a:p>
            <a:r>
              <a:rPr lang="en-US">
                <a:latin typeface="Times New Roman" charset="0"/>
              </a:rPr>
              <a:t>• The </a:t>
            </a:r>
            <a:r>
              <a:rPr lang="en-US" i="1">
                <a:latin typeface="Times New Roman" charset="0"/>
              </a:rPr>
              <a:t>gastric phase involves stimulation of stretch receptors by gastric distention and is mediated by vagal  </a:t>
            </a:r>
            <a:r>
              <a:rPr lang="en-US">
                <a:latin typeface="Times New Roman" charset="0"/>
              </a:rPr>
              <a:t>impulses; it also involves gastrin release from endocrine cells, the G cells, in the antral glands. Gastrin release is promoted by luminal amino acids and peptides and possibly by vagal stimulation.</a:t>
            </a:r>
          </a:p>
          <a:p>
            <a:r>
              <a:rPr lang="en-US">
                <a:latin typeface="Times New Roman" charset="0"/>
              </a:rPr>
              <a:t>• The </a:t>
            </a:r>
            <a:r>
              <a:rPr lang="en-US" i="1">
                <a:latin typeface="Times New Roman" charset="0"/>
              </a:rPr>
              <a:t>intestinal phase, initiated when food containing digested protein enters the proximal small intestine, </a:t>
            </a:r>
            <a:r>
              <a:rPr lang="en-US">
                <a:latin typeface="Times New Roman" charset="0"/>
              </a:rPr>
              <a:t>involves a number of polypeptides besides gastrin.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A3484EB-3012-6C43-819A-59483D6689D2}" type="slidenum">
              <a:rPr lang="en-GB">
                <a:ea typeface="Lucida Sans Unicode" charset="0"/>
                <a:cs typeface="Lucida Sans Unicode" charset="0"/>
              </a:rPr>
              <a:pPr/>
              <a:t>9</a:t>
            </a:fld>
            <a:endParaRPr lang="en-GB">
              <a:ea typeface="Lucida Sans Unicode" charset="0"/>
              <a:cs typeface="Lucida Sans Unicode" charset="0"/>
            </a:endParaRPr>
          </a:p>
        </p:txBody>
      </p:sp>
      <p:sp>
        <p:nvSpPr>
          <p:cNvPr id="1208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08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5900"/>
          </a:xfrm>
          <a:noFill/>
          <a:ln/>
        </p:spPr>
        <p:txBody>
          <a:bodyPr wrap="none" anchor="ctr"/>
          <a:lstStyle/>
          <a:p>
            <a:r>
              <a:rPr lang="en-US">
                <a:latin typeface="Times New Roman" charset="0"/>
              </a:rPr>
              <a:t>Prostaglandin E both DECREASES acid and INCREASES mucous.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charset="0"/>
              </a:rPr>
              <a:t>Remember the stomach develops, like the lungs, from the FOREGUT, if you want to understand developmental anomalies.</a:t>
            </a: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FC56077-01DB-7E43-AE67-369B310E357D}" type="slidenum">
              <a:rPr lang="en-GB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C6A2-7B83-AD46-914A-9DC4922E205D}" type="datetimeFigureOut">
              <a:rPr lang="en-US" smtClean="0"/>
              <a:t>11/30/13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EA5E-1E0B-6E45-A692-2E3C58BFB6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C6A2-7B83-AD46-914A-9DC4922E205D}" type="datetimeFigureOut">
              <a:rPr lang="en-US" smtClean="0"/>
              <a:t>11/30/13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EA5E-1E0B-6E45-A692-2E3C58BFB6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C6A2-7B83-AD46-914A-9DC4922E205D}" type="datetimeFigureOut">
              <a:rPr lang="en-US" smtClean="0"/>
              <a:t>11/30/13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EA5E-1E0B-6E45-A692-2E3C58BFB6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BF50B-43DC-DC49-B292-F53CA6F176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C6A2-7B83-AD46-914A-9DC4922E205D}" type="datetimeFigureOut">
              <a:rPr lang="en-US" smtClean="0"/>
              <a:t>11/30/13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EA5E-1E0B-6E45-A692-2E3C58BFB6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C6A2-7B83-AD46-914A-9DC4922E205D}" type="datetimeFigureOut">
              <a:rPr lang="en-US" smtClean="0"/>
              <a:t>11/30/13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EA5E-1E0B-6E45-A692-2E3C58BFB6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C6A2-7B83-AD46-914A-9DC4922E205D}" type="datetimeFigureOut">
              <a:rPr lang="en-US" smtClean="0"/>
              <a:t>11/30/13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EA5E-1E0B-6E45-A692-2E3C58BFB6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C6A2-7B83-AD46-914A-9DC4922E205D}" type="datetimeFigureOut">
              <a:rPr lang="en-US" smtClean="0"/>
              <a:t>11/30/13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EA5E-1E0B-6E45-A692-2E3C58BFB6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C6A2-7B83-AD46-914A-9DC4922E205D}" type="datetimeFigureOut">
              <a:rPr lang="en-US" smtClean="0"/>
              <a:t>11/30/13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EA5E-1E0B-6E45-A692-2E3C58BFB6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C6A2-7B83-AD46-914A-9DC4922E205D}" type="datetimeFigureOut">
              <a:rPr lang="en-US" smtClean="0"/>
              <a:t>11/30/13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EA5E-1E0B-6E45-A692-2E3C58BFB6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C6A2-7B83-AD46-914A-9DC4922E205D}" type="datetimeFigureOut">
              <a:rPr lang="en-US" smtClean="0"/>
              <a:t>11/30/13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EA5E-1E0B-6E45-A692-2E3C58BFB6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C6A2-7B83-AD46-914A-9DC4922E205D}" type="datetimeFigureOut">
              <a:rPr lang="en-US" smtClean="0"/>
              <a:t>11/30/13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EA5E-1E0B-6E45-A692-2E3C58BFB6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CC6A2-7B83-AD46-914A-9DC4922E205D}" type="datetimeFigureOut">
              <a:rPr lang="en-US" smtClean="0"/>
              <a:t>11/30/13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9EA5E-1E0B-6E45-A692-2E3C58BFB6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>
                <a:solidFill>
                  <a:srgbClr val="FF4FAF"/>
                </a:solidFill>
              </a:rPr>
              <a:t>CONGENITAL</a:t>
            </a:r>
          </a:p>
        </p:txBody>
      </p:sp>
      <p:sp>
        <p:nvSpPr>
          <p:cNvPr id="121859" name="Content Placeholder 2"/>
          <p:cNvSpPr>
            <a:spLocks noGrp="1"/>
          </p:cNvSpPr>
          <p:nvPr>
            <p:ph idx="1"/>
          </p:nvPr>
        </p:nvSpPr>
        <p:spPr>
          <a:xfrm>
            <a:off x="76200" y="1647825"/>
            <a:ext cx="9144000" cy="4524375"/>
          </a:xfrm>
        </p:spPr>
        <p:txBody>
          <a:bodyPr/>
          <a:lstStyle/>
          <a:p>
            <a:r>
              <a:rPr lang="en-US">
                <a:solidFill>
                  <a:srgbClr val="0069AE"/>
                </a:solidFill>
              </a:rPr>
              <a:t>ECTOPIC PANCREAS (ectopic pancreas tissue </a:t>
            </a:r>
            <a:r>
              <a:rPr lang="en-US">
                <a:solidFill>
                  <a:srgbClr val="0069AE"/>
                </a:solidFill>
                <a:sym typeface="Wingdings" charset="2"/>
              </a:rPr>
              <a:t></a:t>
            </a:r>
            <a:r>
              <a:rPr lang="en-US">
                <a:solidFill>
                  <a:srgbClr val="0069AE"/>
                </a:solidFill>
              </a:rPr>
              <a:t> stomach), very common</a:t>
            </a:r>
          </a:p>
          <a:p>
            <a:r>
              <a:rPr lang="en-US">
                <a:solidFill>
                  <a:srgbClr val="0069AE"/>
                </a:solidFill>
              </a:rPr>
              <a:t>ECTOPIC GASTRIC (ectopic gastric tissue </a:t>
            </a:r>
            <a:r>
              <a:rPr lang="en-US">
                <a:solidFill>
                  <a:srgbClr val="0069AE"/>
                </a:solidFill>
                <a:sym typeface="Wingdings" charset="2"/>
              </a:rPr>
              <a:t></a:t>
            </a:r>
            <a:r>
              <a:rPr lang="en-US">
                <a:solidFill>
                  <a:srgbClr val="0069AE"/>
                </a:solidFill>
              </a:rPr>
              <a:t> pancreas), not rare</a:t>
            </a:r>
          </a:p>
          <a:p>
            <a:r>
              <a:rPr lang="en-US">
                <a:solidFill>
                  <a:srgbClr val="0069AE"/>
                </a:solidFill>
              </a:rPr>
              <a:t>Diaphragmatic HERNIA</a:t>
            </a:r>
            <a:r>
              <a:rPr lang="en-US">
                <a:solidFill>
                  <a:srgbClr val="0069AE"/>
                </a:solidFill>
                <a:sym typeface="Wingdings" charset="2"/>
              </a:rPr>
              <a:t></a:t>
            </a:r>
            <a:r>
              <a:rPr lang="en-US">
                <a:solidFill>
                  <a:srgbClr val="0069AE"/>
                </a:solidFill>
              </a:rPr>
              <a:t> Failure of diaphragm to close, not rare</a:t>
            </a:r>
          </a:p>
          <a:p>
            <a:r>
              <a:rPr lang="en-US">
                <a:solidFill>
                  <a:srgbClr val="0069AE"/>
                </a:solidFill>
              </a:rPr>
              <a:t>PULMONARY SEQUESTER (rare) (foregut anomaly)</a:t>
            </a:r>
          </a:p>
          <a:p>
            <a:r>
              <a:rPr lang="en-US">
                <a:solidFill>
                  <a:srgbClr val="0069AE"/>
                </a:solidFill>
              </a:rPr>
              <a:t>…..and the #1 congenital gastric disease</a:t>
            </a:r>
            <a:r>
              <a:rPr lang="en-US">
                <a:solidFill>
                  <a:srgbClr val="0069AE"/>
                </a:solidFill>
                <a:sym typeface="Wingdings" charset="2"/>
              </a:rPr>
              <a:t>   ?????</a:t>
            </a:r>
            <a:endParaRPr lang="en-US">
              <a:solidFill>
                <a:srgbClr val="0069AE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>
                <a:solidFill>
                  <a:srgbClr val="0069AE"/>
                </a:solidFill>
              </a:rPr>
              <a:t>PYLORIC STENOSIS</a:t>
            </a:r>
          </a:p>
        </p:txBody>
      </p:sp>
      <p:sp>
        <p:nvSpPr>
          <p:cNvPr id="1239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400">
                <a:solidFill>
                  <a:srgbClr val="A203BD"/>
                </a:solidFill>
              </a:rPr>
              <a:t>CONGENITAL:  </a:t>
            </a:r>
            <a:r>
              <a:rPr lang="en-US" sz="3400">
                <a:solidFill>
                  <a:srgbClr val="C00000"/>
                </a:solidFill>
              </a:rPr>
              <a:t>(1/500), Neonatal obstruction symptoms, pyloric splitting curative</a:t>
            </a:r>
          </a:p>
          <a:p>
            <a:r>
              <a:rPr lang="en-US" sz="3400">
                <a:solidFill>
                  <a:srgbClr val="A203BD"/>
                </a:solidFill>
              </a:rPr>
              <a:t>ACQUIRED: </a:t>
            </a:r>
            <a:r>
              <a:rPr lang="en-US" sz="3400">
                <a:solidFill>
                  <a:srgbClr val="C00000"/>
                </a:solidFill>
              </a:rPr>
              <a:t>Secondary to extensive scarring such as advanced peptic ulcer disease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-161925"/>
            <a:ext cx="9153525" cy="7019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7523" name="Line 2"/>
          <p:cNvSpPr>
            <a:spLocks noChangeShapeType="1"/>
          </p:cNvSpPr>
          <p:nvPr/>
        </p:nvSpPr>
        <p:spPr bwMode="auto">
          <a:xfrm flipV="1">
            <a:off x="2057400" y="3198813"/>
            <a:ext cx="914400" cy="460375"/>
          </a:xfrm>
          <a:prstGeom prst="line">
            <a:avLst/>
          </a:prstGeom>
          <a:noFill/>
          <a:ln w="164520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24" name="Line 3"/>
          <p:cNvSpPr>
            <a:spLocks noChangeShapeType="1"/>
          </p:cNvSpPr>
          <p:nvPr/>
        </p:nvSpPr>
        <p:spPr bwMode="auto">
          <a:xfrm>
            <a:off x="2057400" y="228600"/>
            <a:ext cx="1143000" cy="228600"/>
          </a:xfrm>
          <a:prstGeom prst="line">
            <a:avLst/>
          </a:prstGeom>
          <a:noFill/>
          <a:ln w="128160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054100"/>
          </a:xfrm>
        </p:spPr>
        <p:txBody>
          <a:bodyPr lIns="0" tIns="0" rIns="0" bIns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400">
                <a:solidFill>
                  <a:srgbClr val="0000FF"/>
                </a:solidFill>
              </a:rPr>
              <a:t>CELLS</a:t>
            </a:r>
          </a:p>
        </p:txBody>
      </p:sp>
      <p:sp>
        <p:nvSpPr>
          <p:cNvPr id="11571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644650"/>
            <a:ext cx="9144000" cy="4437063"/>
          </a:xfrm>
        </p:spPr>
        <p:txBody>
          <a:bodyPr lIns="0" tIns="0" rIns="0" bIns="0" anchor="ctr"/>
          <a:lstStyle/>
          <a:p>
            <a:pPr marL="0" indent="0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>
                <a:solidFill>
                  <a:srgbClr val="FF0000"/>
                </a:solidFill>
              </a:rPr>
              <a:t>MUCOUS:</a:t>
            </a:r>
            <a:r>
              <a:rPr lang="en-GB" sz="4000">
                <a:solidFill>
                  <a:srgbClr val="FF00FF"/>
                </a:solidFill>
              </a:rPr>
              <a:t> MUCUS, PEPSINOGEN II</a:t>
            </a:r>
          </a:p>
          <a:p>
            <a:pPr marL="0" indent="0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>
                <a:solidFill>
                  <a:srgbClr val="FF0000"/>
                </a:solidFill>
              </a:rPr>
              <a:t>CHIEF:</a:t>
            </a:r>
            <a:r>
              <a:rPr lang="en-GB" sz="4000">
                <a:solidFill>
                  <a:srgbClr val="FF00FF"/>
                </a:solidFill>
              </a:rPr>
              <a:t> PEPSINOGEN I, II</a:t>
            </a:r>
          </a:p>
          <a:p>
            <a:pPr marL="0" indent="0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>
                <a:solidFill>
                  <a:srgbClr val="FF0000"/>
                </a:solidFill>
              </a:rPr>
              <a:t>PARIETAL:</a:t>
            </a:r>
            <a:r>
              <a:rPr lang="en-GB" sz="4000">
                <a:solidFill>
                  <a:srgbClr val="FF00FF"/>
                </a:solidFill>
              </a:rPr>
              <a:t> ACID</a:t>
            </a:r>
          </a:p>
          <a:p>
            <a:pPr marL="0" indent="0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>
                <a:solidFill>
                  <a:srgbClr val="FF0000"/>
                </a:solidFill>
              </a:rPr>
              <a:t>ENTEROENDOCRINE:</a:t>
            </a:r>
            <a:r>
              <a:rPr lang="en-GB" sz="4000">
                <a:solidFill>
                  <a:srgbClr val="FF00FF"/>
                </a:solidFill>
              </a:rPr>
              <a:t> HISTAMINE, SOMATOSTATIN, ENDOTHELIN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433512"/>
          </a:xfrm>
        </p:spPr>
        <p:txBody>
          <a:bodyPr lIns="0" tIns="0" rIns="0" bIns="0"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5400">
                <a:solidFill>
                  <a:srgbClr val="0000FF"/>
                </a:solidFill>
              </a:rPr>
              <a:t>PHYSIOLOGY PHASES</a:t>
            </a:r>
            <a:br>
              <a:rPr lang="en-GB" sz="5400">
                <a:solidFill>
                  <a:srgbClr val="0000FF"/>
                </a:solidFill>
              </a:rPr>
            </a:br>
            <a:r>
              <a:rPr lang="en-GB" sz="5400">
                <a:solidFill>
                  <a:srgbClr val="0000FF"/>
                </a:solidFill>
              </a:rPr>
              <a:t>(HCl Secretion)</a:t>
            </a:r>
          </a:p>
        </p:txBody>
      </p:sp>
      <p:sp>
        <p:nvSpPr>
          <p:cNvPr id="11776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644650"/>
            <a:ext cx="8229600" cy="4437063"/>
          </a:xfrm>
        </p:spPr>
        <p:txBody>
          <a:bodyPr lIns="0" tIns="0" rIns="0" bIns="0" anchor="ctr"/>
          <a:lstStyle/>
          <a:p>
            <a:pPr marL="0" indent="0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600">
                <a:solidFill>
                  <a:srgbClr val="7878DE"/>
                </a:solidFill>
              </a:rPr>
              <a:t>CEPHALIC </a:t>
            </a:r>
            <a:r>
              <a:rPr lang="en-GB" sz="4000">
                <a:solidFill>
                  <a:srgbClr val="7878DE"/>
                </a:solidFill>
              </a:rPr>
              <a:t>(VAGAL)</a:t>
            </a:r>
            <a:r>
              <a:rPr lang="ar-sa" sz="4000">
                <a:solidFill>
                  <a:srgbClr val="7878DE"/>
                </a:solidFill>
                <a:latin typeface="Calibri" charset="0"/>
                <a:ea typeface="Arial" charset="0"/>
                <a:cs typeface="Arial" charset="0"/>
              </a:rPr>
              <a:t>‏</a:t>
            </a:r>
            <a:endParaRPr lang="en-GB" sz="4000">
              <a:solidFill>
                <a:srgbClr val="7878DE"/>
              </a:solidFill>
            </a:endParaRPr>
          </a:p>
          <a:p>
            <a:pPr marL="0" indent="0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600">
                <a:solidFill>
                  <a:srgbClr val="7878DE"/>
                </a:solidFill>
              </a:rPr>
              <a:t>GASTRIC </a:t>
            </a:r>
            <a:r>
              <a:rPr lang="en-GB" sz="4000">
                <a:solidFill>
                  <a:srgbClr val="7878DE"/>
                </a:solidFill>
              </a:rPr>
              <a:t>(STRETCH)</a:t>
            </a:r>
            <a:r>
              <a:rPr lang="ar-sa" sz="4000">
                <a:solidFill>
                  <a:srgbClr val="7878DE"/>
                </a:solidFill>
                <a:latin typeface="Calibri" charset="0"/>
                <a:ea typeface="Arial" charset="0"/>
                <a:cs typeface="Arial" charset="0"/>
              </a:rPr>
              <a:t>‏</a:t>
            </a:r>
            <a:endParaRPr lang="en-GB" sz="4000">
              <a:solidFill>
                <a:srgbClr val="7878DE"/>
              </a:solidFill>
            </a:endParaRPr>
          </a:p>
          <a:p>
            <a:pPr marL="0" indent="0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600">
                <a:solidFill>
                  <a:srgbClr val="7878DE"/>
                </a:solidFill>
              </a:rPr>
              <a:t>INTESTINAL </a:t>
            </a:r>
            <a:r>
              <a:rPr lang="en-GB" sz="4000">
                <a:solidFill>
                  <a:srgbClr val="7878DE"/>
                </a:solidFill>
              </a:rPr>
              <a:t>(DUOD)</a:t>
            </a:r>
            <a:r>
              <a:rPr lang="ar-sa" sz="4000">
                <a:solidFill>
                  <a:srgbClr val="7878DE"/>
                </a:solidFill>
                <a:latin typeface="Calibri" charset="0"/>
                <a:ea typeface="Arial" charset="0"/>
                <a:cs typeface="Arial" charset="0"/>
              </a:rPr>
              <a:t>‏</a:t>
            </a:r>
            <a:endParaRPr lang="en-GB" sz="4000">
              <a:solidFill>
                <a:srgbClr val="7878DE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054100"/>
          </a:xfrm>
        </p:spPr>
        <p:txBody>
          <a:bodyPr lIns="0" tIns="0" rIns="0" bIns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400">
                <a:solidFill>
                  <a:srgbClr val="7878DE"/>
                </a:solidFill>
              </a:rPr>
              <a:t>ACID PROTECTION</a:t>
            </a:r>
          </a:p>
        </p:txBody>
      </p:sp>
      <p:sp>
        <p:nvSpPr>
          <p:cNvPr id="11981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644650"/>
            <a:ext cx="8229600" cy="4437063"/>
          </a:xfrm>
        </p:spPr>
        <p:txBody>
          <a:bodyPr lIns="0" tIns="0" rIns="0" bIns="0" anchor="ctr">
            <a:normAutofit fontScale="92500"/>
          </a:bodyPr>
          <a:lstStyle/>
          <a:p>
            <a:pPr marL="0" indent="0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5400">
                <a:solidFill>
                  <a:srgbClr val="FF4FAF"/>
                </a:solidFill>
              </a:rPr>
              <a:t>MUCUS</a:t>
            </a:r>
          </a:p>
          <a:p>
            <a:pPr marL="0" indent="0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5400">
                <a:solidFill>
                  <a:srgbClr val="FF4FAF"/>
                </a:solidFill>
              </a:rPr>
              <a:t>HCO3-</a:t>
            </a:r>
          </a:p>
          <a:p>
            <a:pPr marL="0" indent="0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5400">
                <a:solidFill>
                  <a:srgbClr val="FF4FAF"/>
                </a:solidFill>
              </a:rPr>
              <a:t>EPITHELIAL BARRIERS</a:t>
            </a:r>
          </a:p>
          <a:p>
            <a:pPr marL="0" indent="0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5400">
                <a:solidFill>
                  <a:srgbClr val="FF4FAF"/>
                </a:solidFill>
              </a:rPr>
              <a:t>BLOOD FLOW</a:t>
            </a:r>
          </a:p>
          <a:p>
            <a:pPr marL="0" indent="0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5400">
                <a:solidFill>
                  <a:srgbClr val="FF4FAF"/>
                </a:solidFill>
              </a:rPr>
              <a:t>PROSTAGLANDIN E, 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547</Words>
  <Application>Microsoft Macintosh PowerPoint</Application>
  <PresentationFormat>On-screen Show (4:3)</PresentationFormat>
  <Paragraphs>50</Paragraphs>
  <Slides>11</Slides>
  <Notes>10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CELLS</vt:lpstr>
      <vt:lpstr>PHYSIOLOGY PHASES (HCl Secretion)</vt:lpstr>
      <vt:lpstr>ACID PROTECTION</vt:lpstr>
      <vt:lpstr>CONGENITAL</vt:lpstr>
      <vt:lpstr>PYLORIC STENOSIS</vt:lpstr>
    </vt:vector>
  </TitlesOfParts>
  <Company>abc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shai hussein</dc:creator>
  <cp:lastModifiedBy>shai hussein</cp:lastModifiedBy>
  <cp:revision>1</cp:revision>
  <dcterms:created xsi:type="dcterms:W3CDTF">2013-11-30T14:28:34Z</dcterms:created>
  <dcterms:modified xsi:type="dcterms:W3CDTF">2013-11-30T14:28:59Z</dcterms:modified>
</cp:coreProperties>
</file>