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64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7185B-A116-A642-8A5F-A2CBB9273D2E}" type="datetimeFigureOut">
              <a:rPr lang="en-US" smtClean="0"/>
              <a:t>11/30/13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A43BB-F17C-0F43-852D-72FF246F793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a:latin typeface="Times New Roman" charset="0"/>
            </a:endParaRPr>
          </a:p>
        </p:txBody>
      </p:sp>
      <p:sp>
        <p:nvSpPr>
          <p:cNvPr id="176132" name="Slide Number Placeholder 3"/>
          <p:cNvSpPr>
            <a:spLocks noGrp="1"/>
          </p:cNvSpPr>
          <p:nvPr>
            <p:ph type="sldNum" sz="quarter"/>
          </p:nvPr>
        </p:nvSpPr>
        <p:spPr>
          <a:noFill/>
        </p:spPr>
        <p:txBody>
          <a:bodyPr/>
          <a:lstStyle/>
          <a:p>
            <a:fld id="{5E67C57F-24C4-DB46-A584-E7BE22487490}"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r>
              <a:rPr lang="en-US">
                <a:latin typeface="Times New Roman" charset="0"/>
              </a:rPr>
              <a:t>Please review these hormones to understand their function:</a:t>
            </a:r>
          </a:p>
          <a:p>
            <a:r>
              <a:rPr lang="en-US">
                <a:latin typeface="Times New Roman" charset="0"/>
              </a:rPr>
              <a:t>Approximately 80 percent of the human body's total </a:t>
            </a:r>
            <a:r>
              <a:rPr lang="en-US" b="1">
                <a:latin typeface="Times New Roman" charset="0"/>
              </a:rPr>
              <a:t>serotonin</a:t>
            </a:r>
            <a:r>
              <a:rPr lang="en-US">
                <a:latin typeface="Times New Roman" charset="0"/>
              </a:rPr>
              <a:t> is located in the enterochromaffin cells in the gut, where it is used to regulate intestinal movements.</a:t>
            </a:r>
          </a:p>
          <a:p>
            <a:r>
              <a:rPr lang="en-US" b="1">
                <a:latin typeface="Times New Roman" charset="0"/>
              </a:rPr>
              <a:t>Somatostatin</a:t>
            </a:r>
            <a:r>
              <a:rPr lang="en-US">
                <a:latin typeface="Times New Roman" charset="0"/>
              </a:rPr>
              <a:t> is classified as an inhibitory hormone to growth hormone, appropriately named, of course.</a:t>
            </a:r>
          </a:p>
          <a:p>
            <a:r>
              <a:rPr lang="en-US" b="1">
                <a:latin typeface="Times New Roman" charset="0"/>
              </a:rPr>
              <a:t>Motilin</a:t>
            </a:r>
            <a:r>
              <a:rPr lang="en-US">
                <a:latin typeface="Times New Roman" charset="0"/>
              </a:rPr>
              <a:t> is secreted by endocrine M cells (these are not the same M cells that are in Peyer's patches) that are numerous in crypts of the small intestine. Motilin stimulates peristalsis.</a:t>
            </a:r>
          </a:p>
          <a:p>
            <a:r>
              <a:rPr lang="en-US" b="1">
                <a:latin typeface="Times New Roman" charset="0"/>
              </a:rPr>
              <a:t>Cholecystokinin </a:t>
            </a:r>
            <a:r>
              <a:rPr lang="en-US">
                <a:latin typeface="Times New Roman" charset="0"/>
              </a:rPr>
              <a:t> a peptide hormone of responsible for stimulating the digestion of fat and protein and is synthesized by I-cells in the mucosal epithelium of the small intestine to stimulate the pancreas and gallbladder to release enzymes.</a:t>
            </a:r>
          </a:p>
          <a:p>
            <a:r>
              <a:rPr lang="en-US" b="1">
                <a:latin typeface="Times New Roman" charset="0"/>
              </a:rPr>
              <a:t>Gastric inhibitory polypeptide</a:t>
            </a:r>
            <a:r>
              <a:rPr lang="en-US">
                <a:latin typeface="Times New Roman" charset="0"/>
              </a:rPr>
              <a:t> (</a:t>
            </a:r>
            <a:r>
              <a:rPr lang="en-US" b="1">
                <a:latin typeface="Times New Roman" charset="0"/>
              </a:rPr>
              <a:t>GIP</a:t>
            </a:r>
            <a:r>
              <a:rPr lang="en-US">
                <a:latin typeface="Times New Roman" charset="0"/>
              </a:rPr>
              <a:t>), also known as the glucose-dependent insulinotropic peptide is a member of the secretin family of hormones. It induces insulin secretion, and is primarily secreted by the duodenum..</a:t>
            </a:r>
          </a:p>
          <a:p>
            <a:r>
              <a:rPr lang="en-US" b="1">
                <a:latin typeface="Times New Roman" charset="0"/>
              </a:rPr>
              <a:t>Neurotensin</a:t>
            </a:r>
            <a:r>
              <a:rPr lang="en-US">
                <a:latin typeface="Times New Roman" charset="0"/>
              </a:rPr>
              <a:t> is a 13 amino acid neuropeptide that is implicated in the regulation of LH and prolactin release and has significant interaction with the dopamine system.</a:t>
            </a:r>
          </a:p>
          <a:p>
            <a:r>
              <a:rPr lang="en-US" b="1">
                <a:latin typeface="Times New Roman" charset="0"/>
              </a:rPr>
              <a:t>VIP</a:t>
            </a:r>
            <a:r>
              <a:rPr lang="en-US">
                <a:latin typeface="Times New Roman" charset="0"/>
              </a:rPr>
              <a:t> seems to induce GI smooth muscle relaxation.</a:t>
            </a:r>
          </a:p>
          <a:p>
            <a:r>
              <a:rPr lang="en-US" b="1">
                <a:latin typeface="Times New Roman" charset="0"/>
              </a:rPr>
              <a:t>Enteroglucagon</a:t>
            </a:r>
            <a:r>
              <a:rPr lang="en-US">
                <a:latin typeface="Times New Roman" charset="0"/>
              </a:rPr>
              <a:t> is a peptide hormone secreted from mucosal cells primarily of the colon and terminal ileum. It has 37 amino acids. Enteroglucagon is released following ingestion of a mixed meal, and delays gastric emptying.</a:t>
            </a:r>
          </a:p>
        </p:txBody>
      </p:sp>
      <p:sp>
        <p:nvSpPr>
          <p:cNvPr id="204804" name="Slide Number Placeholder 3"/>
          <p:cNvSpPr>
            <a:spLocks noGrp="1"/>
          </p:cNvSpPr>
          <p:nvPr>
            <p:ph type="sldNum" sz="quarter"/>
          </p:nvPr>
        </p:nvSpPr>
        <p:spPr>
          <a:noFill/>
        </p:spPr>
        <p:txBody>
          <a:bodyPr/>
          <a:lstStyle/>
          <a:p>
            <a:fld id="{2E90DEB2-FEAF-E647-B289-7F5888600A57}" type="slidenum">
              <a:rPr lang="en-GB"/>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r>
              <a:rPr lang="en-US">
                <a:latin typeface="Times New Roman" charset="0"/>
              </a:rPr>
              <a:t>What is the difference between Peyer patches and MALT? Answer: Peyer patches are MALT of the Ileum. Originally they were described in the distal ileum.</a:t>
            </a:r>
          </a:p>
        </p:txBody>
      </p:sp>
      <p:sp>
        <p:nvSpPr>
          <p:cNvPr id="206852" name="Slide Number Placeholder 3"/>
          <p:cNvSpPr>
            <a:spLocks noGrp="1"/>
          </p:cNvSpPr>
          <p:nvPr>
            <p:ph type="sldNum" sz="quarter"/>
          </p:nvPr>
        </p:nvSpPr>
        <p:spPr>
          <a:noFill/>
        </p:spPr>
        <p:txBody>
          <a:bodyPr/>
          <a:lstStyle/>
          <a:p>
            <a:fld id="{1E0044C2-83FC-CD45-BDA7-E78A093B1CA4}" type="slidenum">
              <a:rPr lang="en-GB"/>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a:latin typeface="Times New Roman" charset="0"/>
            </a:endParaRPr>
          </a:p>
        </p:txBody>
      </p:sp>
      <p:sp>
        <p:nvSpPr>
          <p:cNvPr id="208900" name="Slide Number Placeholder 3"/>
          <p:cNvSpPr>
            <a:spLocks noGrp="1"/>
          </p:cNvSpPr>
          <p:nvPr>
            <p:ph type="sldNum" sz="quarter"/>
          </p:nvPr>
        </p:nvSpPr>
        <p:spPr>
          <a:noFill/>
        </p:spPr>
        <p:txBody>
          <a:bodyPr/>
          <a:lstStyle/>
          <a:p>
            <a:fld id="{0AD9D96E-C460-1D45-9A81-4F95E57FD123}" type="slidenum">
              <a:rPr lang="en-GB"/>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b="1">
                <a:latin typeface="Times New Roman" charset="0"/>
              </a:rPr>
              <a:t>Gastroschisis</a:t>
            </a:r>
            <a:r>
              <a:rPr lang="en-US">
                <a:latin typeface="Times New Roman" charset="0"/>
              </a:rPr>
              <a:t> is also called </a:t>
            </a:r>
            <a:r>
              <a:rPr lang="en-US" b="1">
                <a:latin typeface="Times New Roman" charset="0"/>
              </a:rPr>
              <a:t>paraomphalocele</a:t>
            </a:r>
            <a:r>
              <a:rPr lang="en-US">
                <a:latin typeface="Times New Roman" charset="0"/>
              </a:rPr>
              <a:t>, </a:t>
            </a:r>
            <a:r>
              <a:rPr lang="en-US" b="1">
                <a:latin typeface="Times New Roman" charset="0"/>
              </a:rPr>
              <a:t>laparoschisis</a:t>
            </a:r>
            <a:r>
              <a:rPr lang="en-US">
                <a:latin typeface="Times New Roman" charset="0"/>
              </a:rPr>
              <a:t>, or </a:t>
            </a:r>
            <a:r>
              <a:rPr lang="en-US" b="1">
                <a:latin typeface="Times New Roman" charset="0"/>
              </a:rPr>
              <a:t>abdominoschisis. Gastroschisis</a:t>
            </a:r>
            <a:r>
              <a:rPr lang="en-US">
                <a:latin typeface="Times New Roman" charset="0"/>
              </a:rPr>
              <a:t> is a birth defect in which an infant's intestines stick out of the body through a defect on one side of the umbilical cord.</a:t>
            </a:r>
          </a:p>
          <a:p>
            <a:r>
              <a:rPr lang="en-US">
                <a:latin typeface="Times New Roman" charset="0"/>
              </a:rPr>
              <a:t>Similarly, </a:t>
            </a:r>
            <a:r>
              <a:rPr lang="en-US" b="1">
                <a:latin typeface="Times New Roman" charset="0"/>
              </a:rPr>
              <a:t>omphalocoele</a:t>
            </a:r>
            <a:r>
              <a:rPr lang="en-US">
                <a:latin typeface="Times New Roman" charset="0"/>
              </a:rPr>
              <a:t> is a type of abdominal wall defect in which the intestines, liver, and occasionally other organs remain outside of the abdomen in a sac because of a defect in the development of the muscles of the abdominal wall.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r>
              <a:rPr lang="en-US">
                <a:latin typeface="Times New Roman" charset="0"/>
              </a:rPr>
              <a:t>Can you understand that these appearances represent just about all of the “congenital” bowel diseases?</a:t>
            </a:r>
          </a:p>
          <a:p>
            <a:r>
              <a:rPr lang="en-US">
                <a:latin typeface="Times New Roman" charset="0"/>
              </a:rPr>
              <a:t>Answer: Yes. Can you name the disease with the arrow and progress counterclockwise?</a:t>
            </a:r>
          </a:p>
          <a:p>
            <a:r>
              <a:rPr lang="en-US">
                <a:latin typeface="Times New Roman" charset="0"/>
              </a:rPr>
              <a:t>Gastrochisis</a:t>
            </a:r>
            <a:r>
              <a:rPr lang="en-US">
                <a:latin typeface="Times New Roman" charset="0"/>
                <a:sym typeface="Wingdings" charset="2"/>
              </a:rPr>
              <a:t>OmphaloceleAtresia/stenosisMeckel diverticulumHirschsprungMalrotation</a:t>
            </a:r>
            <a:endParaRPr lang="en-US">
              <a:latin typeface="Times New Roman" charset="0"/>
            </a:endParaRPr>
          </a:p>
          <a:p>
            <a:endParaRPr lang="en-US">
              <a:latin typeface="Times New Roman" charset="0"/>
            </a:endParaRPr>
          </a:p>
        </p:txBody>
      </p:sp>
      <p:sp>
        <p:nvSpPr>
          <p:cNvPr id="212996" name="Slide Number Placeholder 3"/>
          <p:cNvSpPr>
            <a:spLocks noGrp="1"/>
          </p:cNvSpPr>
          <p:nvPr>
            <p:ph type="sldNum" sz="quarter"/>
          </p:nvPr>
        </p:nvSpPr>
        <p:spPr>
          <a:noFill/>
        </p:spPr>
        <p:txBody>
          <a:bodyPr/>
          <a:lstStyle/>
          <a:p>
            <a:fld id="{40ED349F-FF23-AA41-9A60-0C7C0F6E88F9}" type="slidenum">
              <a:rPr lang="en-GB"/>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r>
              <a:rPr lang="en-US">
                <a:latin typeface="Times New Roman" charset="0"/>
              </a:rPr>
              <a:t>Understand the 5 different types of diarrhea, and the relationship between enterocolitis (inflammatory disease) and diarrhea (symptom)</a:t>
            </a:r>
          </a:p>
        </p:txBody>
      </p:sp>
      <p:sp>
        <p:nvSpPr>
          <p:cNvPr id="215044" name="Slide Number Placeholder 3"/>
          <p:cNvSpPr>
            <a:spLocks noGrp="1"/>
          </p:cNvSpPr>
          <p:nvPr>
            <p:ph type="sldNum" sz="quarter"/>
          </p:nvPr>
        </p:nvSpPr>
        <p:spPr>
          <a:noFill/>
        </p:spPr>
        <p:txBody>
          <a:bodyPr/>
          <a:lstStyle/>
          <a:p>
            <a:fld id="{B9E2C891-0FC4-E243-BDA1-C88134A3F519}" type="slidenum">
              <a:rPr lang="en-GB"/>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atin typeface="Times New Roman" charset="0"/>
              </a:rPr>
              <a:t>If the purpose of a bowel mucosal epithelial cell is to absorb fluid, it does NOT absorb fluid when it is damaged.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r>
              <a:rPr lang="en-US">
                <a:latin typeface="Times New Roman" charset="0"/>
              </a:rPr>
              <a:t>These are logical anatomic or “geometric” descriptions, and NOT exact classifications.</a:t>
            </a:r>
          </a:p>
        </p:txBody>
      </p:sp>
      <p:sp>
        <p:nvSpPr>
          <p:cNvPr id="178180" name="Slide Number Placeholder 3"/>
          <p:cNvSpPr>
            <a:spLocks noGrp="1"/>
          </p:cNvSpPr>
          <p:nvPr>
            <p:ph type="sldNum" sz="quarter"/>
          </p:nvPr>
        </p:nvSpPr>
        <p:spPr>
          <a:noFill/>
        </p:spPr>
        <p:txBody>
          <a:bodyPr/>
          <a:lstStyle/>
          <a:p>
            <a:fld id="{8625DBA1-8F10-1F46-8EEB-CBCFF283AD18}" type="slidenum">
              <a:rPr lang="en-GB"/>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r>
              <a:rPr lang="en-US">
                <a:latin typeface="Times New Roman" charset="0"/>
              </a:rPr>
              <a:t>The LINITIS PLASTICA is the most SPECTACULAR, and most FEARED, of all gastric adenocarcinomas. It grows DIFFUSELY through all layers of the stomach, greatly thickening its wall, and giving the stomach a classic LEATHER BOTTLE appearance. It has a horrible prognosis.</a:t>
            </a:r>
          </a:p>
          <a:p>
            <a:endParaRPr lang="en-US">
              <a:latin typeface="Times New Roman" charset="0"/>
            </a:endParaRPr>
          </a:p>
          <a:p>
            <a:r>
              <a:rPr lang="en-US">
                <a:latin typeface="Times New Roman" charset="0"/>
              </a:rPr>
              <a:t>DIFFUSE WALL THICKENING of ALL FOUR STOMACH LAYERS IS THE RULE!!!!!!! </a:t>
            </a:r>
          </a:p>
          <a:p>
            <a:r>
              <a:rPr lang="en-US">
                <a:latin typeface="Times New Roman" charset="0"/>
              </a:rPr>
              <a:t>NOT ONLY DOES IT BEHAVE LIKE WILDFIRE BUT IS ALSO POORLY DIFFERENTIATED “SIGNET” CELLS, DIFFUSELY INFILTRATIVE.</a:t>
            </a:r>
          </a:p>
        </p:txBody>
      </p:sp>
      <p:sp>
        <p:nvSpPr>
          <p:cNvPr id="180228" name="Slide Number Placeholder 3"/>
          <p:cNvSpPr>
            <a:spLocks noGrp="1"/>
          </p:cNvSpPr>
          <p:nvPr>
            <p:ph type="sldNum" sz="quarter"/>
          </p:nvPr>
        </p:nvSpPr>
        <p:spPr>
          <a:noFill/>
        </p:spPr>
        <p:txBody>
          <a:bodyPr/>
          <a:lstStyle/>
          <a:p>
            <a:fld id="{B0FC3820-EBC5-5A4A-B35C-0EB1E8D97C7F}" type="slidenum">
              <a:rPr lang="en-GB">
                <a:ea typeface="Lucida Sans Unicode" charset="0"/>
                <a:cs typeface="Lucida Sans Unicode" charset="0"/>
              </a:rPr>
              <a:pPr/>
              <a:t>4</a:t>
            </a:fld>
            <a:endParaRPr lang="en-GB">
              <a:ea typeface="Lucida Sans Unicode" charset="0"/>
              <a:cs typeface="Lucida Sans Unico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r>
              <a:rPr lang="en-US">
                <a:latin typeface="Times New Roman" charset="0"/>
              </a:rPr>
              <a:t>Classical papilla! Malignant too.</a:t>
            </a:r>
          </a:p>
        </p:txBody>
      </p:sp>
      <p:sp>
        <p:nvSpPr>
          <p:cNvPr id="182276" name="Slide Number Placeholder 3"/>
          <p:cNvSpPr>
            <a:spLocks noGrp="1"/>
          </p:cNvSpPr>
          <p:nvPr>
            <p:ph type="sldNum" sz="quarter"/>
          </p:nvPr>
        </p:nvSpPr>
        <p:spPr>
          <a:noFill/>
        </p:spPr>
        <p:txBody>
          <a:bodyPr/>
          <a:lstStyle/>
          <a:p>
            <a:fld id="{EB684D79-9494-7A48-AB94-3A8B4E4F34B2}" type="slidenum">
              <a:rPr lang="en-GB"/>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r>
              <a:rPr lang="en-US">
                <a:latin typeface="Times New Roman" charset="0"/>
              </a:rPr>
              <a:t>Of course, you would NEVER call this squamous.</a:t>
            </a:r>
          </a:p>
        </p:txBody>
      </p:sp>
      <p:sp>
        <p:nvSpPr>
          <p:cNvPr id="184324" name="Slide Number Placeholder 3"/>
          <p:cNvSpPr>
            <a:spLocks noGrp="1"/>
          </p:cNvSpPr>
          <p:nvPr>
            <p:ph type="sldNum" sz="quarter"/>
          </p:nvPr>
        </p:nvSpPr>
        <p:spPr>
          <a:noFill/>
        </p:spPr>
        <p:txBody>
          <a:bodyPr/>
          <a:lstStyle/>
          <a:p>
            <a:fld id="{DE9CDA08-6F12-994F-8147-5A36BEFFEA12}" type="slidenum">
              <a:rPr lang="en-GB"/>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r>
              <a:rPr lang="en-US">
                <a:latin typeface="Times New Roman" charset="0"/>
              </a:rPr>
              <a:t>If you thought this yucky whitish stuff was mucin, what stain would you order to prove it?  Answer: Mucicarmine stain.</a:t>
            </a:r>
          </a:p>
          <a:p>
            <a:r>
              <a:rPr lang="en-US">
                <a:latin typeface="Times New Roman" charset="0"/>
              </a:rPr>
              <a:t>Is a positive muci-CARMINE stain RED (i.e., “carmine” colored)? Answer: YES</a:t>
            </a:r>
          </a:p>
        </p:txBody>
      </p:sp>
      <p:sp>
        <p:nvSpPr>
          <p:cNvPr id="186372" name="Slide Number Placeholder 3"/>
          <p:cNvSpPr>
            <a:spLocks noGrp="1"/>
          </p:cNvSpPr>
          <p:nvPr>
            <p:ph type="sldNum" sz="quarter"/>
          </p:nvPr>
        </p:nvSpPr>
        <p:spPr>
          <a:noFill/>
        </p:spPr>
        <p:txBody>
          <a:bodyPr/>
          <a:lstStyle/>
          <a:p>
            <a:fld id="{4ED2F42B-9077-E043-B116-DC3FA96DDDDE}" type="slidenum">
              <a:rPr lang="en-GB"/>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r>
              <a:rPr lang="en-US">
                <a:latin typeface="Times New Roman" charset="0"/>
              </a:rPr>
              <a:t>Signet ring cells are POORLY differentiated adenocarcinoma cells, and are OFTEN seen with linitis plastica. Could those large “holes” in the cytoplasm possibly be mucicarmine positive” Answer: YES</a:t>
            </a:r>
          </a:p>
        </p:txBody>
      </p:sp>
      <p:sp>
        <p:nvSpPr>
          <p:cNvPr id="188420" name="Slide Number Placeholder 3"/>
          <p:cNvSpPr>
            <a:spLocks noGrp="1"/>
          </p:cNvSpPr>
          <p:nvPr>
            <p:ph type="sldNum" sz="quarter"/>
          </p:nvPr>
        </p:nvSpPr>
        <p:spPr>
          <a:noFill/>
        </p:spPr>
        <p:txBody>
          <a:bodyPr/>
          <a:lstStyle/>
          <a:p>
            <a:fld id="{B8CA6838-91B9-BE40-94C6-975C0AEE3B78}" type="slidenum">
              <a:rPr lang="en-GB">
                <a:ea typeface="Lucida Sans Unicode" charset="0"/>
                <a:cs typeface="Lucida Sans Unicode" charset="0"/>
              </a:rPr>
              <a:pPr/>
              <a:t>8</a:t>
            </a:fld>
            <a:endParaRPr lang="en-GB">
              <a:ea typeface="Lucida Sans Unicode" charset="0"/>
              <a:cs typeface="Lucida Sans Unico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r>
              <a:rPr lang="en-US">
                <a:latin typeface="Times New Roman" charset="0"/>
              </a:rPr>
              <a:t>How can you have a squamous cell carcinoma of the stomach if the stomach has no normal squamous cells normally?  Ans: SQUAMOUS METAPLASIA. The squamous component is usually NOT malignant</a:t>
            </a:r>
          </a:p>
        </p:txBody>
      </p:sp>
      <p:sp>
        <p:nvSpPr>
          <p:cNvPr id="190468" name="Slide Number Placeholder 3"/>
          <p:cNvSpPr>
            <a:spLocks noGrp="1"/>
          </p:cNvSpPr>
          <p:nvPr>
            <p:ph type="sldNum" sz="quarter"/>
          </p:nvPr>
        </p:nvSpPr>
        <p:spPr>
          <a:noFill/>
        </p:spPr>
        <p:txBody>
          <a:bodyPr/>
          <a:lstStyle/>
          <a:p>
            <a:fld id="{36582A7E-569D-F24B-83D9-99343AA470E7}" type="slidenum">
              <a:rPr lang="en-GB"/>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lang="en-US">
                <a:latin typeface="Times New Roman" charset="0"/>
              </a:rPr>
              <a:t>For as notoriously complex as all this sounds, they look like boring leiomyomas, and in the days PRE-immunochemistry, they probably WERE inaccurately called smooth muscle tumors, i.e., leiomyomas.</a:t>
            </a:r>
          </a:p>
        </p:txBody>
      </p:sp>
      <p:sp>
        <p:nvSpPr>
          <p:cNvPr id="192516" name="Slide Number Placeholder 3"/>
          <p:cNvSpPr>
            <a:spLocks noGrp="1"/>
          </p:cNvSpPr>
          <p:nvPr>
            <p:ph type="sldNum" sz="quarter"/>
          </p:nvPr>
        </p:nvSpPr>
        <p:spPr>
          <a:noFill/>
        </p:spPr>
        <p:txBody>
          <a:bodyPr/>
          <a:lstStyle/>
          <a:p>
            <a:fld id="{905D6297-DE41-3440-81EE-88A74BCA92E2}" type="slidenum">
              <a:rPr lang="en-GB"/>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84FCB-743F-2D4A-803D-EA8E503C0DD7}" type="datetimeFigureOut">
              <a:rPr lang="en-US" smtClean="0"/>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84FCB-743F-2D4A-803D-EA8E503C0DD7}" type="datetimeFigureOut">
              <a:rPr lang="en-US" smtClean="0"/>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84FCB-743F-2D4A-803D-EA8E503C0DD7}" type="datetimeFigureOut">
              <a:rPr lang="en-US" smtClean="0"/>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84FCB-743F-2D4A-803D-EA8E503C0DD7}" type="datetimeFigureOut">
              <a:rPr lang="en-US" smtClean="0"/>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84FCB-743F-2D4A-803D-EA8E503C0DD7}" type="datetimeFigureOut">
              <a:rPr lang="en-US" smtClean="0"/>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84FCB-743F-2D4A-803D-EA8E503C0DD7}" type="datetimeFigureOut">
              <a:rPr lang="en-US" smtClean="0"/>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84FCB-743F-2D4A-803D-EA8E503C0DD7}" type="datetimeFigureOut">
              <a:rPr lang="en-US" smtClean="0"/>
              <a:t>11/30/13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84FCB-743F-2D4A-803D-EA8E503C0DD7}" type="datetimeFigureOut">
              <a:rPr lang="en-US" smtClean="0"/>
              <a:t>11/30/13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84FCB-743F-2D4A-803D-EA8E503C0DD7}" type="datetimeFigureOut">
              <a:rPr lang="en-US" smtClean="0"/>
              <a:t>11/30/13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84FCB-743F-2D4A-803D-EA8E503C0DD7}" type="datetimeFigureOut">
              <a:rPr lang="en-US" smtClean="0"/>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84FCB-743F-2D4A-803D-EA8E503C0DD7}" type="datetimeFigureOut">
              <a:rPr lang="en-US" smtClean="0"/>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BE8E5-B0DC-DE49-A58F-528EB591D0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84FCB-743F-2D4A-803D-EA8E503C0DD7}" type="datetimeFigureOut">
              <a:rPr lang="en-US" smtClean="0"/>
              <a:t>11/30/13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BE8E5-B0DC-DE49-A58F-528EB591D0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sz="7200" b="1">
                <a:solidFill>
                  <a:srgbClr val="0E03EF"/>
                </a:solidFill>
              </a:rPr>
              <a:t>G.I.S.T. TUMORS</a:t>
            </a:r>
          </a:p>
        </p:txBody>
      </p:sp>
      <p:sp>
        <p:nvSpPr>
          <p:cNvPr id="191491" name="Content Placeholder 2"/>
          <p:cNvSpPr>
            <a:spLocks noGrp="1"/>
          </p:cNvSpPr>
          <p:nvPr>
            <p:ph idx="1"/>
          </p:nvPr>
        </p:nvSpPr>
        <p:spPr>
          <a:xfrm>
            <a:off x="0" y="1143000"/>
            <a:ext cx="5410200" cy="685800"/>
          </a:xfrm>
        </p:spPr>
        <p:txBody>
          <a:bodyPr/>
          <a:lstStyle/>
          <a:p>
            <a:r>
              <a:rPr lang="en-US" sz="2400" b="1">
                <a:solidFill>
                  <a:srgbClr val="A203BD"/>
                </a:solidFill>
              </a:rPr>
              <a:t>Can behave and/or look benign or malignant</a:t>
            </a:r>
          </a:p>
          <a:p>
            <a:r>
              <a:rPr lang="en-US" sz="2400" b="1">
                <a:solidFill>
                  <a:srgbClr val="A203BD"/>
                </a:solidFill>
              </a:rPr>
              <a:t>Usually look like smooth muscle, i.e., “stroma”, “spindly”</a:t>
            </a:r>
          </a:p>
          <a:p>
            <a:r>
              <a:rPr lang="en-US" sz="2400" b="1">
                <a:solidFill>
                  <a:srgbClr val="A203BD"/>
                </a:solidFill>
              </a:rPr>
              <a:t>Are usually POSITIVE for </a:t>
            </a:r>
          </a:p>
          <a:p>
            <a:pPr>
              <a:buFont typeface="Arial" charset="0"/>
              <a:buNone/>
            </a:pPr>
            <a:r>
              <a:rPr lang="en-US" sz="3600" b="1">
                <a:solidFill>
                  <a:srgbClr val="A203BD"/>
                </a:solidFill>
              </a:rPr>
              <a:t>   </a:t>
            </a:r>
            <a:r>
              <a:rPr lang="en-US" sz="4800" b="1">
                <a:solidFill>
                  <a:srgbClr val="FF0000"/>
                </a:solidFill>
              </a:rPr>
              <a:t>c-KIT (CD117)</a:t>
            </a:r>
            <a:r>
              <a:rPr lang="en-US" sz="4000" b="1">
                <a:solidFill>
                  <a:srgbClr val="A203BD"/>
                </a:solidFill>
              </a:rPr>
              <a:t>,</a:t>
            </a:r>
            <a:r>
              <a:rPr lang="en-US" sz="4000" b="1">
                <a:solidFill>
                  <a:srgbClr val="FF0000"/>
                </a:solidFill>
              </a:rPr>
              <a:t> </a:t>
            </a:r>
            <a:r>
              <a:rPr lang="en-US" sz="2800" b="1">
                <a:solidFill>
                  <a:srgbClr val="A203BD"/>
                </a:solidFill>
              </a:rPr>
              <a:t>i.e., </a:t>
            </a:r>
            <a:r>
              <a:rPr lang="en-US" sz="2400" b="1">
                <a:solidFill>
                  <a:srgbClr val="A203BD"/>
                </a:solidFill>
              </a:rPr>
              <a:t>express this antigen on immunochemical staining, the tumor cells are derived from the interstitial cells of Cajal, a “neural” type of cell, similar to the neural plexi found in the intestines.</a:t>
            </a:r>
          </a:p>
          <a:p>
            <a:pPr>
              <a:buFont typeface="Arial" charset="0"/>
              <a:buNone/>
            </a:pPr>
            <a:endParaRPr lang="en-US" sz="2800"/>
          </a:p>
        </p:txBody>
      </p:sp>
      <p:pic>
        <p:nvPicPr>
          <p:cNvPr id="191492" name="Picture 3"/>
          <p:cNvPicPr>
            <a:picLocks noChangeAspect="1" noChangeArrowheads="1"/>
          </p:cNvPicPr>
          <p:nvPr/>
        </p:nvPicPr>
        <p:blipFill>
          <a:blip r:embed="rId3"/>
          <a:srcRect/>
          <a:stretch>
            <a:fillRect/>
          </a:stretch>
        </p:blipFill>
        <p:spPr bwMode="auto">
          <a:xfrm>
            <a:off x="5495925" y="1371600"/>
            <a:ext cx="3648075" cy="5486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0"/>
            <a:ext cx="8228013" cy="762000"/>
          </a:xfrm>
        </p:spPr>
        <p:txBody>
          <a:bodyPr/>
          <a:lstStyle/>
          <a:p>
            <a:r>
              <a:rPr lang="en-US" sz="3400">
                <a:solidFill>
                  <a:srgbClr val="008000"/>
                </a:solidFill>
              </a:rPr>
              <a:t>ENTEROENDOCRINE</a:t>
            </a:r>
          </a:p>
        </p:txBody>
      </p:sp>
      <p:sp>
        <p:nvSpPr>
          <p:cNvPr id="203779" name="Content Placeholder 2"/>
          <p:cNvSpPr>
            <a:spLocks noGrp="1"/>
          </p:cNvSpPr>
          <p:nvPr>
            <p:ph idx="1"/>
          </p:nvPr>
        </p:nvSpPr>
        <p:spPr>
          <a:xfrm>
            <a:off x="0" y="914400"/>
            <a:ext cx="8915400" cy="5791200"/>
          </a:xfrm>
        </p:spPr>
        <p:txBody>
          <a:bodyPr/>
          <a:lstStyle/>
          <a:p>
            <a:r>
              <a:rPr lang="en-US" sz="3000">
                <a:solidFill>
                  <a:srgbClr val="A203BD"/>
                </a:solidFill>
              </a:rPr>
              <a:t>SECRETORY PEPTIDES</a:t>
            </a:r>
          </a:p>
          <a:p>
            <a:r>
              <a:rPr lang="en-US" sz="3000">
                <a:solidFill>
                  <a:srgbClr val="A203BD"/>
                </a:solidFill>
              </a:rPr>
              <a:t>Endocrine, Paracrine, Neurocrine</a:t>
            </a:r>
          </a:p>
          <a:p>
            <a:r>
              <a:rPr lang="en-US" sz="3000">
                <a:solidFill>
                  <a:srgbClr val="A203BD"/>
                </a:solidFill>
              </a:rPr>
              <a:t>Chemical messengers</a:t>
            </a:r>
          </a:p>
          <a:p>
            <a:r>
              <a:rPr lang="en-US" sz="3000">
                <a:solidFill>
                  <a:srgbClr val="A203BD"/>
                </a:solidFill>
              </a:rPr>
              <a:t>Regulate digestive functions</a:t>
            </a:r>
          </a:p>
          <a:p>
            <a:r>
              <a:rPr lang="en-US" sz="3000">
                <a:solidFill>
                  <a:srgbClr val="FF0000"/>
                </a:solidFill>
              </a:rPr>
              <a:t>Serotonin, somatostatin, motilin, cholecystokinin, gastric inhibitory polypeptide, neurotensin, vasoactive inhibitory peptide (VIP), neuropeptides (generic), enteroglucagon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sz="3400">
                <a:solidFill>
                  <a:srgbClr val="FF6600"/>
                </a:solidFill>
              </a:rPr>
              <a:t>IMMUNE SYSTEM</a:t>
            </a:r>
          </a:p>
        </p:txBody>
      </p:sp>
      <p:sp>
        <p:nvSpPr>
          <p:cNvPr id="205827" name="Content Placeholder 2"/>
          <p:cNvSpPr>
            <a:spLocks noGrp="1"/>
          </p:cNvSpPr>
          <p:nvPr>
            <p:ph idx="1"/>
          </p:nvPr>
        </p:nvSpPr>
        <p:spPr>
          <a:xfrm>
            <a:off x="0" y="1371600"/>
            <a:ext cx="9144000" cy="4876800"/>
          </a:xfrm>
        </p:spPr>
        <p:txBody>
          <a:bodyPr/>
          <a:lstStyle/>
          <a:p>
            <a:r>
              <a:rPr lang="en-US" sz="3600">
                <a:solidFill>
                  <a:srgbClr val="FF6600"/>
                </a:solidFill>
              </a:rPr>
              <a:t>MALT</a:t>
            </a:r>
          </a:p>
          <a:p>
            <a:endParaRPr lang="en-US" sz="3600">
              <a:solidFill>
                <a:srgbClr val="FF6600"/>
              </a:solidFill>
            </a:endParaRPr>
          </a:p>
          <a:p>
            <a:r>
              <a:rPr lang="en-US" sz="3600">
                <a:solidFill>
                  <a:srgbClr val="FF6600"/>
                </a:solidFill>
              </a:rPr>
              <a:t>PEYER PATCHES, mucosa, submucosa, 1˚, 2 ˚</a:t>
            </a:r>
          </a:p>
          <a:p>
            <a:pPr>
              <a:buFont typeface="Arial" charset="0"/>
              <a:buNone/>
            </a:pPr>
            <a:endParaRPr lang="en-US" sz="3600">
              <a:solidFill>
                <a:srgbClr val="FF6600"/>
              </a:solidFill>
            </a:endParaRPr>
          </a:p>
          <a:p>
            <a:r>
              <a:rPr lang="en-US" sz="3600">
                <a:solidFill>
                  <a:srgbClr val="FF6600"/>
                </a:solidFill>
              </a:rPr>
              <a:t>IgGAMDE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r>
              <a:rPr lang="en-US" sz="3400">
                <a:solidFill>
                  <a:srgbClr val="FF6600"/>
                </a:solidFill>
              </a:rPr>
              <a:t>NEUROMUSCULAR</a:t>
            </a:r>
          </a:p>
        </p:txBody>
      </p:sp>
      <p:sp>
        <p:nvSpPr>
          <p:cNvPr id="207875" name="Content Placeholder 2"/>
          <p:cNvSpPr>
            <a:spLocks noGrp="1"/>
          </p:cNvSpPr>
          <p:nvPr>
            <p:ph idx="1"/>
          </p:nvPr>
        </p:nvSpPr>
        <p:spPr>
          <a:xfrm>
            <a:off x="0" y="1447800"/>
            <a:ext cx="9144000" cy="3581400"/>
          </a:xfrm>
        </p:spPr>
        <p:txBody>
          <a:bodyPr/>
          <a:lstStyle/>
          <a:p>
            <a:r>
              <a:rPr lang="en-US">
                <a:solidFill>
                  <a:srgbClr val="A203BD"/>
                </a:solidFill>
              </a:rPr>
              <a:t>AUTONOMIC (</a:t>
            </a:r>
            <a:r>
              <a:rPr lang="en-US" sz="5400">
                <a:solidFill>
                  <a:srgbClr val="A203BD"/>
                </a:solidFill>
              </a:rPr>
              <a:t>VAGUS, </a:t>
            </a:r>
            <a:r>
              <a:rPr lang="en-US">
                <a:solidFill>
                  <a:srgbClr val="A203BD"/>
                </a:solidFill>
              </a:rPr>
              <a:t>Symp.)-----</a:t>
            </a:r>
            <a:r>
              <a:rPr lang="en-US" sz="4400">
                <a:solidFill>
                  <a:srgbClr val="FF0000"/>
                </a:solidFill>
              </a:rPr>
              <a:t>extrinsic</a:t>
            </a:r>
            <a:endParaRPr lang="en-US">
              <a:solidFill>
                <a:srgbClr val="FF0000"/>
              </a:solidFill>
            </a:endParaRPr>
          </a:p>
          <a:p>
            <a:r>
              <a:rPr lang="en-US" sz="4400">
                <a:solidFill>
                  <a:srgbClr val="FF0000"/>
                </a:solidFill>
              </a:rPr>
              <a:t>INTRINSIC </a:t>
            </a:r>
            <a:r>
              <a:rPr lang="en-US">
                <a:solidFill>
                  <a:srgbClr val="A203BD"/>
                </a:solidFill>
              </a:rPr>
              <a:t>(gut has it’s own brain)</a:t>
            </a:r>
          </a:p>
          <a:p>
            <a:pPr lvl="1"/>
            <a:r>
              <a:rPr lang="en-US" sz="4000">
                <a:solidFill>
                  <a:srgbClr val="FF0000"/>
                </a:solidFill>
              </a:rPr>
              <a:t>M</a:t>
            </a:r>
            <a:r>
              <a:rPr lang="en-US">
                <a:solidFill>
                  <a:srgbClr val="A203BD"/>
                </a:solidFill>
              </a:rPr>
              <a:t>eissner (sub</a:t>
            </a:r>
            <a:r>
              <a:rPr lang="en-US" sz="4000">
                <a:solidFill>
                  <a:srgbClr val="FF0000"/>
                </a:solidFill>
              </a:rPr>
              <a:t>m</a:t>
            </a:r>
            <a:r>
              <a:rPr lang="en-US">
                <a:solidFill>
                  <a:srgbClr val="A203BD"/>
                </a:solidFill>
              </a:rPr>
              <a:t>ucosa)</a:t>
            </a:r>
          </a:p>
          <a:p>
            <a:pPr lvl="1"/>
            <a:r>
              <a:rPr lang="en-US">
                <a:solidFill>
                  <a:srgbClr val="A203BD"/>
                </a:solidFill>
              </a:rPr>
              <a:t>Auerbach  (between circular and longitudinal)</a:t>
            </a:r>
          </a:p>
        </p:txBody>
      </p:sp>
      <p:pic>
        <p:nvPicPr>
          <p:cNvPr id="207876" name="Picture 5" descr="http://www.udel.edu/biology/Wags/histopage/colorpage/csi/csimpg.GIF"/>
          <p:cNvPicPr>
            <a:picLocks noChangeAspect="1" noChangeArrowheads="1"/>
          </p:cNvPicPr>
          <p:nvPr/>
        </p:nvPicPr>
        <p:blipFill>
          <a:blip r:embed="rId3"/>
          <a:srcRect/>
          <a:stretch>
            <a:fillRect/>
          </a:stretch>
        </p:blipFill>
        <p:spPr bwMode="auto">
          <a:xfrm>
            <a:off x="293688" y="4311650"/>
            <a:ext cx="3516312" cy="2346325"/>
          </a:xfrm>
          <a:prstGeom prst="rect">
            <a:avLst/>
          </a:prstGeom>
          <a:noFill/>
          <a:ln w="9525">
            <a:noFill/>
            <a:miter lim="800000"/>
            <a:headEnd/>
            <a:tailEnd/>
          </a:ln>
        </p:spPr>
      </p:pic>
      <p:pic>
        <p:nvPicPr>
          <p:cNvPr id="207877" name="Picture 7" descr="http://www.siumed.edu/~dking2/erg/images/GI010b.jpg"/>
          <p:cNvPicPr>
            <a:picLocks noChangeAspect="1" noChangeArrowheads="1"/>
          </p:cNvPicPr>
          <p:nvPr/>
        </p:nvPicPr>
        <p:blipFill>
          <a:blip r:embed="rId4"/>
          <a:srcRect/>
          <a:stretch>
            <a:fillRect/>
          </a:stretch>
        </p:blipFill>
        <p:spPr bwMode="auto">
          <a:xfrm>
            <a:off x="4770438" y="4311650"/>
            <a:ext cx="3570287" cy="23796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US" sz="3400">
                <a:solidFill>
                  <a:srgbClr val="0E03EF"/>
                </a:solidFill>
              </a:rPr>
              <a:t>CONGENITAL</a:t>
            </a:r>
          </a:p>
        </p:txBody>
      </p:sp>
      <p:sp>
        <p:nvSpPr>
          <p:cNvPr id="209923" name="Content Placeholder 2"/>
          <p:cNvSpPr>
            <a:spLocks noGrp="1"/>
          </p:cNvSpPr>
          <p:nvPr>
            <p:ph idx="1"/>
          </p:nvPr>
        </p:nvSpPr>
        <p:spPr>
          <a:xfrm>
            <a:off x="0" y="1295400"/>
            <a:ext cx="9144000" cy="5257800"/>
          </a:xfrm>
        </p:spPr>
        <p:txBody>
          <a:bodyPr/>
          <a:lstStyle/>
          <a:p>
            <a:r>
              <a:rPr lang="en-US" sz="3400">
                <a:solidFill>
                  <a:srgbClr val="A203BD"/>
                </a:solidFill>
              </a:rPr>
              <a:t>DUPLICATION</a:t>
            </a:r>
          </a:p>
          <a:p>
            <a:r>
              <a:rPr lang="en-US" sz="3400">
                <a:solidFill>
                  <a:srgbClr val="A203BD"/>
                </a:solidFill>
              </a:rPr>
              <a:t>MALROTATION</a:t>
            </a:r>
          </a:p>
          <a:p>
            <a:r>
              <a:rPr lang="en-US" sz="3400">
                <a:solidFill>
                  <a:srgbClr val="A203BD"/>
                </a:solidFill>
              </a:rPr>
              <a:t>OMPHALOCELE</a:t>
            </a:r>
          </a:p>
          <a:p>
            <a:r>
              <a:rPr lang="en-US" sz="3400">
                <a:solidFill>
                  <a:srgbClr val="A203BD"/>
                </a:solidFill>
              </a:rPr>
              <a:t>GASTROSCHISIS</a:t>
            </a:r>
          </a:p>
          <a:p>
            <a:r>
              <a:rPr lang="en-US" sz="3400">
                <a:solidFill>
                  <a:srgbClr val="A203BD"/>
                </a:solidFill>
              </a:rPr>
              <a:t>ATRESIA/STENOSIS SPECTRUM</a:t>
            </a:r>
          </a:p>
          <a:p>
            <a:r>
              <a:rPr lang="en-US" sz="3400">
                <a:solidFill>
                  <a:srgbClr val="A203BD"/>
                </a:solidFill>
              </a:rPr>
              <a:t>MECKEL (terminal ileum, “vitelline” duct)</a:t>
            </a:r>
          </a:p>
          <a:p>
            <a:r>
              <a:rPr lang="en-US" sz="3400">
                <a:solidFill>
                  <a:srgbClr val="A203BD"/>
                </a:solidFill>
              </a:rPr>
              <a:t>AGANGLIONIC MEGACOLON (HIRSCHSPRUNG DISEASE)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1970" name="Picture 4"/>
          <p:cNvPicPr>
            <a:picLocks noChangeAspect="1" noChangeArrowheads="1"/>
          </p:cNvPicPr>
          <p:nvPr/>
        </p:nvPicPr>
        <p:blipFill>
          <a:blip r:embed="rId3"/>
          <a:srcRect/>
          <a:stretch>
            <a:fillRect/>
          </a:stretch>
        </p:blipFill>
        <p:spPr bwMode="auto">
          <a:xfrm>
            <a:off x="0" y="0"/>
            <a:ext cx="3176588" cy="3581400"/>
          </a:xfrm>
          <a:prstGeom prst="rect">
            <a:avLst/>
          </a:prstGeom>
          <a:noFill/>
          <a:ln w="9525">
            <a:noFill/>
            <a:miter lim="800000"/>
            <a:headEnd/>
            <a:tailEnd/>
          </a:ln>
        </p:spPr>
      </p:pic>
      <p:pic>
        <p:nvPicPr>
          <p:cNvPr id="211971" name="Picture 5"/>
          <p:cNvPicPr>
            <a:picLocks noChangeAspect="1" noChangeArrowheads="1"/>
          </p:cNvPicPr>
          <p:nvPr/>
        </p:nvPicPr>
        <p:blipFill>
          <a:blip r:embed="rId4"/>
          <a:srcRect/>
          <a:stretch>
            <a:fillRect/>
          </a:stretch>
        </p:blipFill>
        <p:spPr bwMode="auto">
          <a:xfrm>
            <a:off x="0" y="3702050"/>
            <a:ext cx="3962400" cy="3155950"/>
          </a:xfrm>
          <a:prstGeom prst="rect">
            <a:avLst/>
          </a:prstGeom>
          <a:noFill/>
          <a:ln w="9525">
            <a:noFill/>
            <a:miter lim="800000"/>
            <a:headEnd/>
            <a:tailEnd/>
          </a:ln>
        </p:spPr>
      </p:pic>
      <p:pic>
        <p:nvPicPr>
          <p:cNvPr id="211972" name="Picture 6"/>
          <p:cNvPicPr>
            <a:picLocks noChangeAspect="1" noChangeArrowheads="1"/>
          </p:cNvPicPr>
          <p:nvPr/>
        </p:nvPicPr>
        <p:blipFill>
          <a:blip r:embed="rId5"/>
          <a:srcRect/>
          <a:stretch>
            <a:fillRect/>
          </a:stretch>
        </p:blipFill>
        <p:spPr bwMode="auto">
          <a:xfrm>
            <a:off x="3657600" y="0"/>
            <a:ext cx="2816225" cy="4267200"/>
          </a:xfrm>
          <a:prstGeom prst="rect">
            <a:avLst/>
          </a:prstGeom>
          <a:noFill/>
          <a:ln w="9525">
            <a:noFill/>
            <a:miter lim="800000"/>
            <a:headEnd/>
            <a:tailEnd/>
          </a:ln>
        </p:spPr>
      </p:pic>
      <p:pic>
        <p:nvPicPr>
          <p:cNvPr id="211973" name="Picture 7"/>
          <p:cNvPicPr>
            <a:picLocks noChangeAspect="1" noChangeArrowheads="1"/>
          </p:cNvPicPr>
          <p:nvPr/>
        </p:nvPicPr>
        <p:blipFill>
          <a:blip r:embed="rId6"/>
          <a:srcRect/>
          <a:stretch>
            <a:fillRect/>
          </a:stretch>
        </p:blipFill>
        <p:spPr bwMode="auto">
          <a:xfrm>
            <a:off x="5638800" y="4217988"/>
            <a:ext cx="3505200" cy="2640012"/>
          </a:xfrm>
          <a:prstGeom prst="rect">
            <a:avLst/>
          </a:prstGeom>
          <a:noFill/>
          <a:ln w="9525">
            <a:noFill/>
            <a:miter lim="800000"/>
            <a:headEnd/>
            <a:tailEnd/>
          </a:ln>
        </p:spPr>
      </p:pic>
      <p:pic>
        <p:nvPicPr>
          <p:cNvPr id="211974" name="Picture 8"/>
          <p:cNvPicPr>
            <a:picLocks noChangeAspect="1" noChangeArrowheads="1"/>
          </p:cNvPicPr>
          <p:nvPr/>
        </p:nvPicPr>
        <p:blipFill>
          <a:blip r:embed="rId7"/>
          <a:srcRect/>
          <a:stretch>
            <a:fillRect/>
          </a:stretch>
        </p:blipFill>
        <p:spPr bwMode="auto">
          <a:xfrm>
            <a:off x="6456363" y="0"/>
            <a:ext cx="2687637" cy="4191000"/>
          </a:xfrm>
          <a:prstGeom prst="rect">
            <a:avLst/>
          </a:prstGeom>
          <a:noFill/>
          <a:ln w="9525">
            <a:noFill/>
            <a:miter lim="800000"/>
            <a:headEnd/>
            <a:tailEnd/>
          </a:ln>
        </p:spPr>
      </p:pic>
      <p:sp>
        <p:nvSpPr>
          <p:cNvPr id="211975" name="Line 9"/>
          <p:cNvSpPr>
            <a:spLocks noChangeShapeType="1"/>
          </p:cNvSpPr>
          <p:nvPr/>
        </p:nvSpPr>
        <p:spPr bwMode="auto">
          <a:xfrm>
            <a:off x="2133600" y="2895600"/>
            <a:ext cx="685800" cy="1143000"/>
          </a:xfrm>
          <a:prstGeom prst="line">
            <a:avLst/>
          </a:prstGeom>
          <a:noFill/>
          <a:ln w="76200">
            <a:solidFill>
              <a:srgbClr val="0E03EF"/>
            </a:solidFill>
            <a:round/>
            <a:headEnd/>
            <a:tailEnd type="triangle" w="med" len="med"/>
          </a:ln>
        </p:spPr>
        <p:txBody>
          <a:bodyPr>
            <a:prstTxWarp prst="textNoShape">
              <a:avLst/>
            </a:prstTxWarp>
          </a:bodyPr>
          <a:lstStyle/>
          <a:p>
            <a:endParaRPr lang="en-US"/>
          </a:p>
        </p:txBody>
      </p:sp>
      <p:pic>
        <p:nvPicPr>
          <p:cNvPr id="211976" name="Picture 10"/>
          <p:cNvPicPr>
            <a:picLocks noChangeAspect="1" noChangeArrowheads="1"/>
          </p:cNvPicPr>
          <p:nvPr/>
        </p:nvPicPr>
        <p:blipFill>
          <a:blip r:embed="rId8"/>
          <a:srcRect/>
          <a:stretch>
            <a:fillRect/>
          </a:stretch>
        </p:blipFill>
        <p:spPr bwMode="auto">
          <a:xfrm>
            <a:off x="3886200" y="5019675"/>
            <a:ext cx="2381250" cy="18383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Title 1"/>
          <p:cNvSpPr>
            <a:spLocks noGrp="1"/>
          </p:cNvSpPr>
          <p:nvPr>
            <p:ph type="title"/>
          </p:nvPr>
        </p:nvSpPr>
        <p:spPr>
          <a:xfrm>
            <a:off x="381000" y="0"/>
            <a:ext cx="8228013" cy="914400"/>
          </a:xfrm>
        </p:spPr>
        <p:txBody>
          <a:bodyPr/>
          <a:lstStyle/>
          <a:p>
            <a:r>
              <a:rPr lang="en-US" sz="3400">
                <a:solidFill>
                  <a:srgbClr val="0E03EF"/>
                </a:solidFill>
              </a:rPr>
              <a:t>ENTEROCOLITIS</a:t>
            </a:r>
          </a:p>
        </p:txBody>
      </p:sp>
      <p:sp>
        <p:nvSpPr>
          <p:cNvPr id="214019" name="Content Placeholder 2"/>
          <p:cNvSpPr>
            <a:spLocks noGrp="1"/>
          </p:cNvSpPr>
          <p:nvPr>
            <p:ph idx="1"/>
          </p:nvPr>
        </p:nvSpPr>
        <p:spPr>
          <a:xfrm>
            <a:off x="0" y="609600"/>
            <a:ext cx="9144000" cy="6019800"/>
          </a:xfrm>
        </p:spPr>
        <p:txBody>
          <a:bodyPr/>
          <a:lstStyle/>
          <a:p>
            <a:r>
              <a:rPr lang="en-US">
                <a:solidFill>
                  <a:srgbClr val="A203BD"/>
                </a:solidFill>
              </a:rPr>
              <a:t>DEFINITION of diarrhea: INCREASE in </a:t>
            </a:r>
            <a:r>
              <a:rPr lang="en-US">
                <a:solidFill>
                  <a:srgbClr val="FF0000"/>
                </a:solidFill>
              </a:rPr>
              <a:t>MASS</a:t>
            </a:r>
            <a:r>
              <a:rPr lang="en-US"/>
              <a:t>, </a:t>
            </a:r>
            <a:r>
              <a:rPr lang="en-US">
                <a:solidFill>
                  <a:srgbClr val="FF0000"/>
                </a:solidFill>
              </a:rPr>
              <a:t>FLUIDITY</a:t>
            </a:r>
            <a:r>
              <a:rPr lang="en-US"/>
              <a:t>, and/or </a:t>
            </a:r>
            <a:r>
              <a:rPr lang="en-US">
                <a:solidFill>
                  <a:srgbClr val="FF0000"/>
                </a:solidFill>
              </a:rPr>
              <a:t>FREQUENCY</a:t>
            </a:r>
            <a:endParaRPr lang="en-US"/>
          </a:p>
          <a:p>
            <a:r>
              <a:rPr lang="en-US">
                <a:solidFill>
                  <a:srgbClr val="A203BD"/>
                </a:solidFill>
              </a:rPr>
              <a:t>DIARRHEA is merely a SYMPTOM: 1) SECRETORY, 2) OSMOTIC, 3) EXUDATIVE, 4) MALABSORPTION, 5) MOTILITY</a:t>
            </a:r>
          </a:p>
          <a:p>
            <a:pPr lvl="1"/>
            <a:r>
              <a:rPr lang="en-US" sz="3200">
                <a:solidFill>
                  <a:srgbClr val="A203BD"/>
                </a:solidFill>
              </a:rPr>
              <a:t>INFECTIOUS (</a:t>
            </a:r>
            <a:r>
              <a:rPr lang="en-US" sz="3200">
                <a:solidFill>
                  <a:srgbClr val="FF0000"/>
                </a:solidFill>
              </a:rPr>
              <a:t>Viral</a:t>
            </a:r>
            <a:r>
              <a:rPr lang="en-US" sz="3200">
                <a:solidFill>
                  <a:srgbClr val="A203BD"/>
                </a:solidFill>
              </a:rPr>
              <a:t>, </a:t>
            </a:r>
            <a:r>
              <a:rPr lang="en-US" sz="3200">
                <a:solidFill>
                  <a:srgbClr val="FF0000"/>
                </a:solidFill>
              </a:rPr>
              <a:t>Bacterial</a:t>
            </a:r>
            <a:r>
              <a:rPr lang="en-US" sz="3200">
                <a:solidFill>
                  <a:srgbClr val="A203BD"/>
                </a:solidFill>
              </a:rPr>
              <a:t>, </a:t>
            </a:r>
            <a:r>
              <a:rPr lang="en-US" sz="3200">
                <a:solidFill>
                  <a:srgbClr val="FF0000"/>
                </a:solidFill>
              </a:rPr>
              <a:t>Parasitic</a:t>
            </a:r>
            <a:r>
              <a:rPr lang="en-US" sz="3200">
                <a:solidFill>
                  <a:srgbClr val="A203BD"/>
                </a:solidFill>
              </a:rPr>
              <a:t>)</a:t>
            </a:r>
          </a:p>
          <a:p>
            <a:pPr lvl="1"/>
            <a:r>
              <a:rPr lang="en-US" sz="1800">
                <a:solidFill>
                  <a:srgbClr val="A203BD"/>
                </a:solidFill>
              </a:rPr>
              <a:t>NECROTIZING</a:t>
            </a:r>
          </a:p>
          <a:p>
            <a:pPr lvl="1"/>
            <a:r>
              <a:rPr lang="en-US" sz="1800">
                <a:solidFill>
                  <a:srgbClr val="A203BD"/>
                </a:solidFill>
              </a:rPr>
              <a:t>COLLAGENOUS</a:t>
            </a:r>
          </a:p>
          <a:p>
            <a:pPr lvl="1"/>
            <a:r>
              <a:rPr lang="en-US" sz="1800">
                <a:solidFill>
                  <a:srgbClr val="A203BD"/>
                </a:solidFill>
              </a:rPr>
              <a:t>LYMPHOCYTIC</a:t>
            </a:r>
          </a:p>
          <a:p>
            <a:pPr lvl="1"/>
            <a:r>
              <a:rPr lang="en-US" sz="1800">
                <a:solidFill>
                  <a:srgbClr val="A203BD"/>
                </a:solidFill>
              </a:rPr>
              <a:t>AIDS</a:t>
            </a:r>
          </a:p>
          <a:p>
            <a:pPr lvl="1"/>
            <a:r>
              <a:rPr lang="en-US" sz="1800">
                <a:solidFill>
                  <a:srgbClr val="A203BD"/>
                </a:solidFill>
              </a:rPr>
              <a:t>After BMT</a:t>
            </a:r>
          </a:p>
          <a:p>
            <a:pPr lvl="1"/>
            <a:r>
              <a:rPr lang="en-US" sz="1800">
                <a:solidFill>
                  <a:srgbClr val="A203BD"/>
                </a:solidFill>
              </a:rPr>
              <a:t>DRUG INDUCED</a:t>
            </a:r>
          </a:p>
          <a:p>
            <a:pPr lvl="1"/>
            <a:r>
              <a:rPr lang="en-US" sz="1800">
                <a:solidFill>
                  <a:srgbClr val="A203BD"/>
                </a:solidFill>
              </a:rPr>
              <a:t>RADIATION</a:t>
            </a:r>
          </a:p>
          <a:p>
            <a:pPr lvl="1"/>
            <a:r>
              <a:rPr lang="en-US" sz="1800">
                <a:solidFill>
                  <a:srgbClr val="A203BD"/>
                </a:solidFill>
              </a:rPr>
              <a:t>“SOLITARY” RECTAL ULCER</a:t>
            </a:r>
            <a:endParaRPr lang="en-US" sz="32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r>
              <a:rPr lang="en-US" sz="3400">
                <a:solidFill>
                  <a:srgbClr val="0E03EF"/>
                </a:solidFill>
              </a:rPr>
              <a:t>SECRETORY DIARRHEA</a:t>
            </a:r>
          </a:p>
        </p:txBody>
      </p:sp>
      <p:sp>
        <p:nvSpPr>
          <p:cNvPr id="106499" name="Content Placeholder 2"/>
          <p:cNvSpPr>
            <a:spLocks noGrp="1"/>
          </p:cNvSpPr>
          <p:nvPr>
            <p:ph idx="1"/>
          </p:nvPr>
        </p:nvSpPr>
        <p:spPr>
          <a:xfrm>
            <a:off x="0" y="1524000"/>
            <a:ext cx="8915400" cy="4648200"/>
          </a:xfrm>
        </p:spPr>
        <p:txBody>
          <a:bodyPr/>
          <a:lstStyle/>
          <a:p>
            <a:pPr>
              <a:defRPr/>
            </a:pPr>
            <a:r>
              <a:rPr lang="en-US" sz="4400" dirty="0">
                <a:solidFill>
                  <a:schemeClr val="accent6">
                    <a:lumMod val="60000"/>
                    <a:lumOff val="40000"/>
                  </a:schemeClr>
                </a:solidFill>
              </a:rPr>
              <a:t>Viral damage to mucosal epithelium</a:t>
            </a:r>
          </a:p>
          <a:p>
            <a:pPr>
              <a:defRPr/>
            </a:pPr>
            <a:r>
              <a:rPr lang="en-US" sz="4400" dirty="0" err="1">
                <a:solidFill>
                  <a:schemeClr val="accent6">
                    <a:lumMod val="60000"/>
                    <a:lumOff val="40000"/>
                  </a:schemeClr>
                </a:solidFill>
              </a:rPr>
              <a:t>Entero</a:t>
            </a:r>
            <a:r>
              <a:rPr lang="en-US" sz="4400" dirty="0">
                <a:solidFill>
                  <a:schemeClr val="accent6">
                    <a:lumMod val="60000"/>
                    <a:lumOff val="40000"/>
                  </a:schemeClr>
                </a:solidFill>
              </a:rPr>
              <a:t>-toxins, bacterial</a:t>
            </a:r>
          </a:p>
          <a:p>
            <a:pPr>
              <a:defRPr/>
            </a:pPr>
            <a:r>
              <a:rPr lang="en-US" sz="4400" dirty="0">
                <a:solidFill>
                  <a:schemeClr val="accent6">
                    <a:lumMod val="60000"/>
                    <a:lumOff val="40000"/>
                  </a:schemeClr>
                </a:solidFill>
              </a:rPr>
              <a:t>Tumors secreting GI hormones</a:t>
            </a:r>
          </a:p>
          <a:p>
            <a:pPr>
              <a:defRPr/>
            </a:pPr>
            <a:r>
              <a:rPr lang="en-US" sz="4400" dirty="0">
                <a:solidFill>
                  <a:schemeClr val="accent6">
                    <a:lumMod val="60000"/>
                    <a:lumOff val="40000"/>
                  </a:schemeClr>
                </a:solidFill>
              </a:rPr>
              <a:t>Excessive laxatives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Title 1"/>
          <p:cNvSpPr>
            <a:spLocks noGrp="1"/>
          </p:cNvSpPr>
          <p:nvPr>
            <p:ph type="title"/>
          </p:nvPr>
        </p:nvSpPr>
        <p:spPr>
          <a:xfrm>
            <a:off x="0" y="0"/>
            <a:ext cx="9144000" cy="914400"/>
          </a:xfrm>
        </p:spPr>
        <p:txBody>
          <a:bodyPr>
            <a:normAutofit fontScale="90000"/>
          </a:bodyPr>
          <a:lstStyle/>
          <a:p>
            <a:r>
              <a:rPr lang="en-US" sz="3400">
                <a:solidFill>
                  <a:srgbClr val="0069AE"/>
                </a:solidFill>
              </a:rPr>
              <a:t>ADENOCARCINOMA</a:t>
            </a:r>
            <a:br>
              <a:rPr lang="en-US" sz="3400">
                <a:solidFill>
                  <a:srgbClr val="0069AE"/>
                </a:solidFill>
              </a:rPr>
            </a:br>
            <a:r>
              <a:rPr lang="en-US" sz="3400">
                <a:solidFill>
                  <a:srgbClr val="0069AE"/>
                </a:solidFill>
              </a:rPr>
              <a:t>RISK FACTORS</a:t>
            </a:r>
          </a:p>
        </p:txBody>
      </p:sp>
      <p:sp>
        <p:nvSpPr>
          <p:cNvPr id="175107" name="Content Placeholder 2"/>
          <p:cNvSpPr>
            <a:spLocks noGrp="1"/>
          </p:cNvSpPr>
          <p:nvPr>
            <p:ph idx="1"/>
          </p:nvPr>
        </p:nvSpPr>
        <p:spPr>
          <a:xfrm>
            <a:off x="0" y="1828800"/>
            <a:ext cx="8991600" cy="4876800"/>
          </a:xfrm>
        </p:spPr>
        <p:txBody>
          <a:bodyPr/>
          <a:lstStyle/>
          <a:p>
            <a:r>
              <a:rPr lang="en-US" sz="3600" b="1">
                <a:solidFill>
                  <a:srgbClr val="A203BD"/>
                </a:solidFill>
              </a:rPr>
              <a:t>H. pylori</a:t>
            </a:r>
          </a:p>
          <a:p>
            <a:r>
              <a:rPr lang="en-US" sz="3600" b="1">
                <a:solidFill>
                  <a:srgbClr val="A203BD"/>
                </a:solidFill>
              </a:rPr>
              <a:t>H. pylori</a:t>
            </a:r>
          </a:p>
          <a:p>
            <a:r>
              <a:rPr lang="en-US" sz="3600" b="1">
                <a:solidFill>
                  <a:srgbClr val="A203BD"/>
                </a:solidFill>
              </a:rPr>
              <a:t>H. Pylori</a:t>
            </a:r>
          </a:p>
          <a:p>
            <a:r>
              <a:rPr lang="en-US" sz="3600" b="1">
                <a:solidFill>
                  <a:srgbClr val="A203BD"/>
                </a:solidFill>
              </a:rPr>
              <a:t>Nitrites, smoked meats, pickled, salted, chili peppers, socioeconomic, tobacco</a:t>
            </a:r>
          </a:p>
          <a:p>
            <a:r>
              <a:rPr lang="en-US" sz="3600" b="1">
                <a:solidFill>
                  <a:srgbClr val="A203BD"/>
                </a:solidFill>
              </a:rPr>
              <a:t>Chronic gastritis, Barrett’s, adenomas</a:t>
            </a:r>
          </a:p>
          <a:p>
            <a:r>
              <a:rPr lang="en-US" sz="3600" b="1">
                <a:solidFill>
                  <a:srgbClr val="A203BD"/>
                </a:solidFill>
              </a:rPr>
              <a:t>Family history</a:t>
            </a:r>
            <a:r>
              <a:rPr lang="en-US" sz="4000" b="1">
                <a:solidFill>
                  <a:srgbClr val="A203BD"/>
                </a:solidFill>
              </a:rPr>
              <a:t>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Title 1"/>
          <p:cNvSpPr>
            <a:spLocks noGrp="1"/>
          </p:cNvSpPr>
          <p:nvPr>
            <p:ph type="title"/>
          </p:nvPr>
        </p:nvSpPr>
        <p:spPr>
          <a:xfrm>
            <a:off x="0" y="0"/>
            <a:ext cx="9144000" cy="1981200"/>
          </a:xfrm>
        </p:spPr>
        <p:txBody>
          <a:bodyPr/>
          <a:lstStyle/>
          <a:p>
            <a:r>
              <a:rPr lang="en-US" sz="3400">
                <a:solidFill>
                  <a:srgbClr val="0069AE"/>
                </a:solidFill>
              </a:rPr>
              <a:t>ADENOCARCINOMA</a:t>
            </a:r>
            <a:br>
              <a:rPr lang="en-US" sz="3400">
                <a:solidFill>
                  <a:srgbClr val="0069AE"/>
                </a:solidFill>
              </a:rPr>
            </a:br>
            <a:r>
              <a:rPr lang="en-US" sz="3400">
                <a:solidFill>
                  <a:srgbClr val="0069AE"/>
                </a:solidFill>
              </a:rPr>
              <a:t>GROWTH PATTERNS</a:t>
            </a:r>
          </a:p>
        </p:txBody>
      </p:sp>
      <p:pic>
        <p:nvPicPr>
          <p:cNvPr id="177155" name="Picture 2"/>
          <p:cNvPicPr>
            <a:picLocks noGrp="1" noChangeAspect="1" noChangeArrowheads="1"/>
          </p:cNvPicPr>
          <p:nvPr>
            <p:ph idx="1"/>
          </p:nvPr>
        </p:nvPicPr>
        <p:blipFill>
          <a:blip r:embed="rId3"/>
          <a:srcRect/>
          <a:stretch>
            <a:fillRect/>
          </a:stretch>
        </p:blipFill>
        <p:spPr>
          <a:xfrm>
            <a:off x="501650" y="2362200"/>
            <a:ext cx="8061325" cy="2971800"/>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Title 1"/>
          <p:cNvSpPr>
            <a:spLocks noGrp="1"/>
          </p:cNvSpPr>
          <p:nvPr>
            <p:ph type="title"/>
          </p:nvPr>
        </p:nvSpPr>
        <p:spPr>
          <a:xfrm>
            <a:off x="0" y="0"/>
            <a:ext cx="9144000" cy="1981200"/>
          </a:xfrm>
        </p:spPr>
        <p:txBody>
          <a:bodyPr/>
          <a:lstStyle/>
          <a:p>
            <a:r>
              <a:rPr lang="en-US" sz="3400">
                <a:solidFill>
                  <a:srgbClr val="0069AE"/>
                </a:solidFill>
              </a:rPr>
              <a:t>ADENOCARCINOMA</a:t>
            </a:r>
            <a:br>
              <a:rPr lang="en-US" sz="3400">
                <a:solidFill>
                  <a:srgbClr val="0069AE"/>
                </a:solidFill>
              </a:rPr>
            </a:br>
            <a:r>
              <a:rPr lang="en-US" sz="3400">
                <a:solidFill>
                  <a:srgbClr val="0069AE"/>
                </a:solidFill>
              </a:rPr>
              <a:t>GROWTH PATTERNS</a:t>
            </a:r>
          </a:p>
        </p:txBody>
      </p:sp>
      <p:pic>
        <p:nvPicPr>
          <p:cNvPr id="179203" name="Picture 2"/>
          <p:cNvPicPr>
            <a:picLocks noGrp="1" noChangeAspect="1" noChangeArrowheads="1"/>
          </p:cNvPicPr>
          <p:nvPr>
            <p:ph idx="1"/>
          </p:nvPr>
        </p:nvPicPr>
        <p:blipFill>
          <a:blip r:embed="rId3"/>
          <a:srcRect/>
          <a:stretch>
            <a:fillRect/>
          </a:stretch>
        </p:blipFill>
        <p:spPr>
          <a:xfrm>
            <a:off x="2057400" y="2163763"/>
            <a:ext cx="7086600" cy="4694237"/>
          </a:xfrm>
        </p:spPr>
      </p:pic>
      <p:pic>
        <p:nvPicPr>
          <p:cNvPr id="179204" name="Picture 4"/>
          <p:cNvPicPr>
            <a:picLocks noChangeAspect="1" noChangeArrowheads="1"/>
          </p:cNvPicPr>
          <p:nvPr/>
        </p:nvPicPr>
        <p:blipFill>
          <a:blip r:embed="rId4"/>
          <a:srcRect/>
          <a:stretch>
            <a:fillRect/>
          </a:stretch>
        </p:blipFill>
        <p:spPr bwMode="auto">
          <a:xfrm>
            <a:off x="0" y="1828800"/>
            <a:ext cx="3143250" cy="2514600"/>
          </a:xfrm>
          <a:prstGeom prst="rect">
            <a:avLst/>
          </a:prstGeom>
          <a:noFill/>
          <a:ln w="9525">
            <a:noFill/>
            <a:miter lim="800000"/>
            <a:headEnd/>
            <a:tailEnd/>
          </a:ln>
        </p:spPr>
      </p:pic>
      <p:pic>
        <p:nvPicPr>
          <p:cNvPr id="179205" name="Picture 5"/>
          <p:cNvPicPr>
            <a:picLocks noChangeAspect="1" noChangeArrowheads="1"/>
          </p:cNvPicPr>
          <p:nvPr/>
        </p:nvPicPr>
        <p:blipFill>
          <a:blip r:embed="rId5"/>
          <a:srcRect/>
          <a:stretch>
            <a:fillRect/>
          </a:stretch>
        </p:blipFill>
        <p:spPr bwMode="auto">
          <a:xfrm>
            <a:off x="0" y="4343400"/>
            <a:ext cx="2249488" cy="2514600"/>
          </a:xfrm>
          <a:prstGeom prst="rect">
            <a:avLst/>
          </a:prstGeom>
          <a:noFill/>
          <a:ln w="9525">
            <a:noFill/>
            <a:miter lim="800000"/>
            <a:headEnd/>
            <a:tailEnd/>
          </a:ln>
        </p:spPr>
      </p:pic>
      <p:pic>
        <p:nvPicPr>
          <p:cNvPr id="179206" name="Picture 2"/>
          <p:cNvPicPr>
            <a:picLocks noChangeAspect="1" noChangeArrowheads="1"/>
          </p:cNvPicPr>
          <p:nvPr/>
        </p:nvPicPr>
        <p:blipFill>
          <a:blip r:embed="rId6"/>
          <a:srcRect/>
          <a:stretch>
            <a:fillRect/>
          </a:stretch>
        </p:blipFill>
        <p:spPr bwMode="auto">
          <a:xfrm>
            <a:off x="7848600" y="5600700"/>
            <a:ext cx="1193800" cy="895350"/>
          </a:xfrm>
          <a:prstGeom prst="rect">
            <a:avLst/>
          </a:prstGeom>
          <a:noFill/>
          <a:ln w="9525">
            <a:noFill/>
            <a:round/>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normAutofit fontScale="90000"/>
          </a:bodyPr>
          <a:lstStyle/>
          <a:p>
            <a:r>
              <a:rPr lang="en-US" sz="8800" b="1">
                <a:solidFill>
                  <a:srgbClr val="0E03EF"/>
                </a:solidFill>
              </a:rPr>
              <a:t>PAPILLARY</a:t>
            </a:r>
          </a:p>
        </p:txBody>
      </p:sp>
      <p:pic>
        <p:nvPicPr>
          <p:cNvPr id="181251" name="Picture 2"/>
          <p:cNvPicPr>
            <a:picLocks noGrp="1" noChangeAspect="1" noChangeArrowheads="1"/>
          </p:cNvPicPr>
          <p:nvPr>
            <p:ph idx="1"/>
          </p:nvPr>
        </p:nvPicPr>
        <p:blipFill>
          <a:blip r:embed="rId3"/>
          <a:srcRect/>
          <a:stretch>
            <a:fillRect/>
          </a:stretch>
        </p:blipFill>
        <p:spPr>
          <a:xfrm>
            <a:off x="1066800" y="1524000"/>
            <a:ext cx="6858000" cy="4433888"/>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normAutofit fontScale="90000"/>
          </a:bodyPr>
          <a:lstStyle/>
          <a:p>
            <a:r>
              <a:rPr lang="en-US" sz="8800" b="1">
                <a:solidFill>
                  <a:srgbClr val="0E03EF"/>
                </a:solidFill>
              </a:rPr>
              <a:t>TUBULAR</a:t>
            </a:r>
          </a:p>
        </p:txBody>
      </p:sp>
      <p:pic>
        <p:nvPicPr>
          <p:cNvPr id="183299" name="Picture 2"/>
          <p:cNvPicPr>
            <a:picLocks noGrp="1" noChangeAspect="1" noChangeArrowheads="1"/>
          </p:cNvPicPr>
          <p:nvPr>
            <p:ph idx="1"/>
          </p:nvPr>
        </p:nvPicPr>
        <p:blipFill>
          <a:blip r:embed="rId3"/>
          <a:srcRect/>
          <a:stretch>
            <a:fillRect/>
          </a:stretch>
        </p:blipFill>
        <p:spPr>
          <a:xfrm>
            <a:off x="1219200" y="1371600"/>
            <a:ext cx="6781800" cy="5086350"/>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normAutofit fontScale="90000"/>
          </a:bodyPr>
          <a:lstStyle/>
          <a:p>
            <a:r>
              <a:rPr lang="en-US" sz="8800" b="1">
                <a:solidFill>
                  <a:srgbClr val="0E03EF"/>
                </a:solidFill>
              </a:rPr>
              <a:t>MUCINOUS</a:t>
            </a:r>
          </a:p>
        </p:txBody>
      </p:sp>
      <p:pic>
        <p:nvPicPr>
          <p:cNvPr id="185347" name="Picture 2"/>
          <p:cNvPicPr>
            <a:picLocks noGrp="1" noChangeAspect="1" noChangeArrowheads="1"/>
          </p:cNvPicPr>
          <p:nvPr>
            <p:ph idx="1"/>
          </p:nvPr>
        </p:nvPicPr>
        <p:blipFill>
          <a:blip r:embed="rId3"/>
          <a:srcRect/>
          <a:stretch>
            <a:fillRect/>
          </a:stretch>
        </p:blipFill>
        <p:spPr>
          <a:xfrm>
            <a:off x="0" y="1447800"/>
            <a:ext cx="7169150" cy="4945063"/>
          </a:xfrm>
        </p:spPr>
      </p:pic>
      <p:pic>
        <p:nvPicPr>
          <p:cNvPr id="185348" name="Picture 6"/>
          <p:cNvPicPr>
            <a:picLocks noChangeAspect="1" noChangeArrowheads="1"/>
          </p:cNvPicPr>
          <p:nvPr/>
        </p:nvPicPr>
        <p:blipFill>
          <a:blip r:embed="rId4"/>
          <a:srcRect/>
          <a:stretch>
            <a:fillRect/>
          </a:stretch>
        </p:blipFill>
        <p:spPr bwMode="auto">
          <a:xfrm>
            <a:off x="6000750" y="2667000"/>
            <a:ext cx="3143250" cy="4191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normAutofit fontScale="90000"/>
          </a:bodyPr>
          <a:lstStyle/>
          <a:p>
            <a:r>
              <a:rPr lang="en-US" sz="8800" b="1">
                <a:solidFill>
                  <a:srgbClr val="0E03EF"/>
                </a:solidFill>
              </a:rPr>
              <a:t>SIGNET RING</a:t>
            </a:r>
          </a:p>
        </p:txBody>
      </p:sp>
      <p:pic>
        <p:nvPicPr>
          <p:cNvPr id="187395" name="Picture 2"/>
          <p:cNvPicPr>
            <a:picLocks noGrp="1" noChangeAspect="1" noChangeArrowheads="1"/>
          </p:cNvPicPr>
          <p:nvPr>
            <p:ph idx="1"/>
          </p:nvPr>
        </p:nvPicPr>
        <p:blipFill>
          <a:blip r:embed="rId3"/>
          <a:srcRect/>
          <a:stretch>
            <a:fillRect/>
          </a:stretch>
        </p:blipFill>
        <p:spPr>
          <a:xfrm>
            <a:off x="2133600" y="1600200"/>
            <a:ext cx="6781800" cy="5086350"/>
          </a:xfrm>
        </p:spPr>
      </p:pic>
      <p:pic>
        <p:nvPicPr>
          <p:cNvPr id="187396" name="Picture 5" descr="http://t1.gstatic.com/images?q=tbn:ANd9GcSI1bVZVFR321jLWNRLrrCpuSFsjosgTJMhk0gRXDsUXweQtCaD"/>
          <p:cNvPicPr>
            <a:picLocks noChangeAspect="1" noChangeArrowheads="1"/>
          </p:cNvPicPr>
          <p:nvPr/>
        </p:nvPicPr>
        <p:blipFill>
          <a:blip r:embed="rId4"/>
          <a:srcRect/>
          <a:stretch>
            <a:fillRect/>
          </a:stretch>
        </p:blipFill>
        <p:spPr bwMode="auto">
          <a:xfrm>
            <a:off x="152400" y="1600200"/>
            <a:ext cx="1828800" cy="1828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Title 1"/>
          <p:cNvSpPr>
            <a:spLocks noGrp="1"/>
          </p:cNvSpPr>
          <p:nvPr>
            <p:ph type="title"/>
          </p:nvPr>
        </p:nvSpPr>
        <p:spPr>
          <a:xfrm>
            <a:off x="0" y="0"/>
            <a:ext cx="9144000" cy="1141413"/>
          </a:xfrm>
        </p:spPr>
        <p:txBody>
          <a:bodyPr>
            <a:normAutofit fontScale="90000"/>
          </a:bodyPr>
          <a:lstStyle/>
          <a:p>
            <a:r>
              <a:rPr lang="en-US" sz="7200" b="1">
                <a:solidFill>
                  <a:srgbClr val="0E03EF"/>
                </a:solidFill>
              </a:rPr>
              <a:t>ADENOSQUAMOUS</a:t>
            </a:r>
          </a:p>
        </p:txBody>
      </p:sp>
      <p:pic>
        <p:nvPicPr>
          <p:cNvPr id="189443" name="Picture 2"/>
          <p:cNvPicPr>
            <a:picLocks noGrp="1" noChangeAspect="1" noChangeArrowheads="1"/>
          </p:cNvPicPr>
          <p:nvPr>
            <p:ph idx="1"/>
          </p:nvPr>
        </p:nvPicPr>
        <p:blipFill>
          <a:blip r:embed="rId3"/>
          <a:srcRect/>
          <a:stretch>
            <a:fillRect/>
          </a:stretch>
        </p:blipFill>
        <p:spPr>
          <a:xfrm>
            <a:off x="914400" y="1314450"/>
            <a:ext cx="7315200" cy="48768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1070</Words>
  <Application>Microsoft Macintosh PowerPoint</Application>
  <PresentationFormat>On-screen Show (4:3)</PresentationFormat>
  <Paragraphs>104</Paragraphs>
  <Slides>17</Slides>
  <Notes>16</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ADENOCARCINOMA RISK FACTORS</vt:lpstr>
      <vt:lpstr>ADENOCARCINOMA GROWTH PATTERNS</vt:lpstr>
      <vt:lpstr>ADENOCARCINOMA GROWTH PATTERNS</vt:lpstr>
      <vt:lpstr>PAPILLARY</vt:lpstr>
      <vt:lpstr>TUBULAR</vt:lpstr>
      <vt:lpstr>MUCINOUS</vt:lpstr>
      <vt:lpstr>SIGNET RING</vt:lpstr>
      <vt:lpstr>ADENOSQUAMOUS</vt:lpstr>
      <vt:lpstr>G.I.S.T. TUMORS</vt:lpstr>
      <vt:lpstr>ENTEROENDOCRINE</vt:lpstr>
      <vt:lpstr>IMMUNE SYSTEM</vt:lpstr>
      <vt:lpstr>NEUROMUSCULAR</vt:lpstr>
      <vt:lpstr>CONGENITAL</vt:lpstr>
      <vt:lpstr>Slide 15</vt:lpstr>
      <vt:lpstr>ENTEROCOLITIS</vt:lpstr>
      <vt:lpstr>SECRETORY DIARRHEA</vt:lpstr>
    </vt:vector>
  </TitlesOfParts>
  <Company>abc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shai hussein</dc:creator>
  <cp:lastModifiedBy>shai hussein</cp:lastModifiedBy>
  <cp:revision>1</cp:revision>
  <dcterms:created xsi:type="dcterms:W3CDTF">2013-11-30T14:40:26Z</dcterms:created>
  <dcterms:modified xsi:type="dcterms:W3CDTF">2013-11-30T14:40:44Z</dcterms:modified>
</cp:coreProperties>
</file>