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9.xml" ContentType="application/vnd.openxmlformats-officedocument.presentationml.notesSlide+xml"/>
  <Override PartName="/ppt/slides/slide5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6.xml" ContentType="application/vnd.openxmlformats-officedocument.presentationml.notes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17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8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notesSlides/notesSlide19.xml" ContentType="application/vnd.openxmlformats-officedocument.presentationml.notes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15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</p:sldMasterIdLst>
  <p:notesMasterIdLst>
    <p:notesMasterId r:id="rId21"/>
  </p:notesMasterIdLst>
  <p:sldIdLst>
    <p:sldId id="263" r:id="rId2"/>
    <p:sldId id="264" r:id="rId3"/>
    <p:sldId id="265" r:id="rId4"/>
    <p:sldId id="266" r:id="rId5"/>
    <p:sldId id="267" r:id="rId6"/>
    <p:sldId id="268" r:id="rId7"/>
    <p:sldId id="269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94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620"/>
    <p:restoredTop sz="94660"/>
  </p:normalViewPr>
  <p:slideViewPr>
    <p:cSldViewPr snapToObjects="1">
      <p:cViewPr varScale="1">
        <p:scale>
          <a:sx n="92" d="100"/>
          <a:sy n="92" d="100"/>
        </p:scale>
        <p:origin x="-64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89DEE1-B70A-CE46-9558-59A92B080796}" type="datetimeFigureOut">
              <a:rPr lang="en-US" smtClean="0"/>
              <a:pPr/>
              <a:t>11/30/13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A37424-075B-AD4B-A569-78C9AE0B26D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14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b="1">
                <a:solidFill>
                  <a:srgbClr val="A203BD"/>
                </a:solidFill>
                <a:latin typeface="Times New Roman" charset="0"/>
              </a:rPr>
              <a:t>“Traveller’s diarrhea” </a:t>
            </a:r>
            <a:r>
              <a:rPr lang="en-US">
                <a:solidFill>
                  <a:srgbClr val="A203BD"/>
                </a:solidFill>
                <a:latin typeface="Times New Roman" charset="0"/>
              </a:rPr>
              <a:t>usually refers to E. coli infections, but also has a more generic connotation.</a:t>
            </a:r>
          </a:p>
          <a:p>
            <a:r>
              <a:rPr lang="en-US">
                <a:solidFill>
                  <a:srgbClr val="A203BD"/>
                </a:solidFill>
                <a:latin typeface="Times New Roman" charset="0"/>
              </a:rPr>
              <a:t>Which of these 3 conditions is most likely to produce histopathologic mucosal changes and blood in stools?? Ans: Enteroinvasive bacteria</a:t>
            </a:r>
            <a:endParaRPr lang="en-US">
              <a:latin typeface="Times New Roman" charset="0"/>
            </a:endParaRPr>
          </a:p>
        </p:txBody>
      </p:sp>
      <p:sp>
        <p:nvSpPr>
          <p:cNvPr id="231428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826F538B-8838-0D47-92EC-3A6FB0AD6A48}" type="slidenum">
              <a:rPr lang="en-GB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00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260100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1F21343-BA9E-9544-8A37-AD77BB687B2C}" type="slidenum">
              <a:rPr lang="en-GB"/>
              <a:pPr/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21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262148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AF4763A-12C7-DC4E-96F3-73089669C55E}" type="slidenum">
              <a:rPr lang="en-GB"/>
              <a:pPr/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41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Times New Roman" charset="0"/>
              </a:rPr>
              <a:t>Have you noted the trend for your favorite restaurant to offer </a:t>
            </a:r>
            <a:r>
              <a:rPr lang="en-US" b="1">
                <a:latin typeface="Times New Roman" charset="0"/>
              </a:rPr>
              <a:t>gluten-free</a:t>
            </a:r>
            <a:r>
              <a:rPr lang="en-US">
                <a:latin typeface="Times New Roman" charset="0"/>
              </a:rPr>
              <a:t> dishes, like pizza?</a:t>
            </a:r>
          </a:p>
        </p:txBody>
      </p:sp>
      <p:sp>
        <p:nvSpPr>
          <p:cNvPr id="264196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23C30E69-847A-3441-BF85-7CF02649133C}" type="slidenum">
              <a:rPr lang="en-GB"/>
              <a:pPr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Times New Roman" charset="0"/>
              </a:rPr>
              <a:t>Mucosal (villous) flattening and chronic mucosal inflammation, Which one is more advanced?   LEFT or RIGHT?   Ans: The FLATTER one</a:t>
            </a:r>
          </a:p>
        </p:txBody>
      </p:sp>
      <p:sp>
        <p:nvSpPr>
          <p:cNvPr id="266244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261F7A88-3974-4C4E-859F-4B16F5B5F8D1}" type="slidenum">
              <a:rPr lang="en-GB"/>
              <a:pPr/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82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268292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BFBDE1B5-D549-BC49-96E5-F69DAC047512}" type="slidenum">
              <a:rPr lang="en-GB"/>
              <a:pPr/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270340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5A50652-372B-9346-8492-9E0DC0C58E1D}" type="slidenum">
              <a:rPr lang="en-GB"/>
              <a:pPr/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23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b="1">
                <a:latin typeface="Times New Roman" charset="0"/>
              </a:rPr>
              <a:t>Whipple's disease </a:t>
            </a:r>
            <a:r>
              <a:rPr lang="en-US">
                <a:latin typeface="Times New Roman" charset="0"/>
              </a:rPr>
              <a:t> is a rare, systemic infectious disease caused by the bacterium Tropheryma whipplei</a:t>
            </a:r>
          </a:p>
        </p:txBody>
      </p:sp>
      <p:sp>
        <p:nvSpPr>
          <p:cNvPr id="272388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4DFF4CC-7CF0-3C42-A9D1-2A307DF2523F}" type="slidenum">
              <a:rPr lang="en-GB"/>
              <a:pPr/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44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Times New Roman" charset="0"/>
              </a:rPr>
              <a:t>This is a classic examlpe of the malabsorption/diarrhea intimate relationship.</a:t>
            </a:r>
          </a:p>
        </p:txBody>
      </p:sp>
      <p:sp>
        <p:nvSpPr>
          <p:cNvPr id="274436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8229580-B47F-5F46-984B-E5744A78CD5F}" type="slidenum">
              <a:rPr lang="en-GB"/>
              <a:pPr/>
              <a:t>17</a:t>
            </a:fld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276484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752C574-BF4B-EA4A-B8EA-CAE92E471143}" type="slidenum">
              <a:rPr lang="en-GB"/>
              <a:pPr/>
              <a:t>18</a:t>
            </a:fld>
            <a:endParaRPr lang="en-GB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4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Times New Roman" charset="0"/>
              </a:rPr>
              <a:t>Think of it as an AVM of the colonic submucosa!</a:t>
            </a:r>
          </a:p>
          <a:p>
            <a:r>
              <a:rPr lang="en-US">
                <a:latin typeface="Times New Roman" charset="0"/>
              </a:rPr>
              <a:t>A VERY common cause of GI bleeding.</a:t>
            </a:r>
          </a:p>
        </p:txBody>
      </p:sp>
      <p:sp>
        <p:nvSpPr>
          <p:cNvPr id="294916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A2FA2F27-D552-0B4E-9ABA-CFE86FC07E46}" type="slidenum">
              <a:rPr lang="en-GB"/>
              <a:pPr/>
              <a:t>19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34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Times New Roman" charset="0"/>
              </a:rPr>
              <a:t>What type of E. coli would be most likely to produce “hemorrhagic” diarrhea? Ans:Entero-invasive</a:t>
            </a:r>
          </a:p>
        </p:txBody>
      </p:sp>
      <p:sp>
        <p:nvSpPr>
          <p:cNvPr id="233476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1B07B32-688C-7844-B414-720C1ACF17DE}" type="slidenum">
              <a:rPr lang="en-GB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235524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C8BA5C1-C20C-C54E-BE0D-0425ADB3ACE0}" type="slidenum">
              <a:rPr lang="en-GB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75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237572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EBD4068-F307-4A4C-A965-A30EC80BFF9D}" type="slidenum">
              <a:rPr lang="en-GB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96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Times New Roman" charset="0"/>
              </a:rPr>
              <a:t>Can a yersinia infection look like a maltoma? Ans: YES</a:t>
            </a:r>
          </a:p>
        </p:txBody>
      </p:sp>
      <p:sp>
        <p:nvSpPr>
          <p:cNvPr id="239620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D2AC3C3-2B14-614F-BB54-AC97C37DC926}" type="slidenum">
              <a:rPr lang="en-GB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16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241668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C307FAD-FDA8-1C48-BB92-73310F457509}" type="slidenum">
              <a:rPr lang="en-GB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37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Times New Roman" charset="0"/>
              </a:rPr>
              <a:t>Pseudomembranous colitis is usually also called “antibiotic induced” colitis. Why?  (figure out this one yourself)</a:t>
            </a:r>
          </a:p>
        </p:txBody>
      </p:sp>
      <p:sp>
        <p:nvSpPr>
          <p:cNvPr id="243716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2B22AE8E-89AD-0445-BD9A-7D011852CF8B}" type="slidenum">
              <a:rPr lang="en-GB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Times New Roman" charset="0"/>
              </a:rPr>
              <a:t>Like Diarrhea, malabsorption is a SYMPTOM, not a disease. As you can see it can be intricately related to diarrhea.</a:t>
            </a:r>
          </a:p>
          <a:p>
            <a:r>
              <a:rPr lang="en-US">
                <a:latin typeface="Times New Roman" charset="0"/>
              </a:rPr>
              <a:t>Malabsorption is a very LOGICAL concept.</a:t>
            </a:r>
          </a:p>
        </p:txBody>
      </p:sp>
      <p:sp>
        <p:nvSpPr>
          <p:cNvPr id="256004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26E72DD-F749-D542-817E-00CC512E35B6}" type="slidenum">
              <a:rPr lang="en-GB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80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258052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2A075135-FC99-0049-B376-3F936E84CD01}" type="slidenum">
              <a:rPr lang="en-GB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1FBAD-DECE-C042-B784-D860ADE5C2AB}" type="datetimeFigureOut">
              <a:rPr lang="en-US" smtClean="0"/>
              <a:pPr/>
              <a:t>11/30/13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0CD9A-F89D-E442-87FA-4658BE1C44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1FBAD-DECE-C042-B784-D860ADE5C2AB}" type="datetimeFigureOut">
              <a:rPr lang="en-US" smtClean="0"/>
              <a:pPr/>
              <a:t>11/30/13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0CD9A-F89D-E442-87FA-4658BE1C44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1FBAD-DECE-C042-B784-D860ADE5C2AB}" type="datetimeFigureOut">
              <a:rPr lang="en-US" smtClean="0"/>
              <a:pPr/>
              <a:t>11/30/13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0CD9A-F89D-E442-87FA-4658BE1C44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1FBAD-DECE-C042-B784-D860ADE5C2AB}" type="datetimeFigureOut">
              <a:rPr lang="en-US" smtClean="0"/>
              <a:pPr/>
              <a:t>11/30/13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0CD9A-F89D-E442-87FA-4658BE1C44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1FBAD-DECE-C042-B784-D860ADE5C2AB}" type="datetimeFigureOut">
              <a:rPr lang="en-US" smtClean="0"/>
              <a:pPr/>
              <a:t>11/30/13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0CD9A-F89D-E442-87FA-4658BE1C44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1FBAD-DECE-C042-B784-D860ADE5C2AB}" type="datetimeFigureOut">
              <a:rPr lang="en-US" smtClean="0"/>
              <a:pPr/>
              <a:t>11/30/13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0CD9A-F89D-E442-87FA-4658BE1C44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1FBAD-DECE-C042-B784-D860ADE5C2AB}" type="datetimeFigureOut">
              <a:rPr lang="en-US" smtClean="0"/>
              <a:pPr/>
              <a:t>11/30/13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0CD9A-F89D-E442-87FA-4658BE1C44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1FBAD-DECE-C042-B784-D860ADE5C2AB}" type="datetimeFigureOut">
              <a:rPr lang="en-US" smtClean="0"/>
              <a:pPr/>
              <a:t>11/30/13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0CD9A-F89D-E442-87FA-4658BE1C44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1FBAD-DECE-C042-B784-D860ADE5C2AB}" type="datetimeFigureOut">
              <a:rPr lang="en-US" smtClean="0"/>
              <a:pPr/>
              <a:t>11/30/13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0CD9A-F89D-E442-87FA-4658BE1C44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1FBAD-DECE-C042-B784-D860ADE5C2AB}" type="datetimeFigureOut">
              <a:rPr lang="en-US" smtClean="0"/>
              <a:pPr/>
              <a:t>11/30/13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0CD9A-F89D-E442-87FA-4658BE1C44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1FBAD-DECE-C042-B784-D860ADE5C2AB}" type="datetimeFigureOut">
              <a:rPr lang="en-US" smtClean="0"/>
              <a:pPr/>
              <a:t>11/30/13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0CD9A-F89D-E442-87FA-4658BE1C44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1FBAD-DECE-C042-B784-D860ADE5C2AB}" type="datetimeFigureOut">
              <a:rPr lang="en-US" smtClean="0"/>
              <a:pPr/>
              <a:t>11/30/13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60CD9A-F89D-E442-87FA-4658BE1C442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jpe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8013" cy="762000"/>
          </a:xfrm>
        </p:spPr>
        <p:txBody>
          <a:bodyPr/>
          <a:lstStyle/>
          <a:p>
            <a:r>
              <a:rPr lang="en-US" sz="3400">
                <a:solidFill>
                  <a:srgbClr val="0E03EF"/>
                </a:solidFill>
              </a:rPr>
              <a:t>BACTERIAL enterocolitis</a:t>
            </a:r>
          </a:p>
        </p:txBody>
      </p:sp>
      <p:sp>
        <p:nvSpPr>
          <p:cNvPr id="23040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067800" cy="5715000"/>
          </a:xfrm>
        </p:spPr>
        <p:txBody>
          <a:bodyPr/>
          <a:lstStyle/>
          <a:p>
            <a:r>
              <a:rPr lang="en-US">
                <a:solidFill>
                  <a:srgbClr val="009973"/>
                </a:solidFill>
              </a:rPr>
              <a:t>Ingestion of bacterial toxins</a:t>
            </a:r>
          </a:p>
          <a:p>
            <a:pPr lvl="1"/>
            <a:r>
              <a:rPr lang="en-US" sz="2400">
                <a:solidFill>
                  <a:srgbClr val="009973"/>
                </a:solidFill>
              </a:rPr>
              <a:t>Staph</a:t>
            </a:r>
          </a:p>
          <a:p>
            <a:pPr lvl="1"/>
            <a:r>
              <a:rPr lang="en-US" sz="2400">
                <a:solidFill>
                  <a:srgbClr val="009973"/>
                </a:solidFill>
              </a:rPr>
              <a:t>Vibrio</a:t>
            </a:r>
          </a:p>
          <a:p>
            <a:pPr lvl="1"/>
            <a:r>
              <a:rPr lang="en-US" sz="2400">
                <a:solidFill>
                  <a:srgbClr val="009973"/>
                </a:solidFill>
              </a:rPr>
              <a:t>Clostridium</a:t>
            </a:r>
          </a:p>
          <a:p>
            <a:r>
              <a:rPr lang="en-US">
                <a:solidFill>
                  <a:srgbClr val="009973"/>
                </a:solidFill>
              </a:rPr>
              <a:t>Ingestion of bacteria which produce toxins</a:t>
            </a:r>
          </a:p>
          <a:p>
            <a:pPr lvl="1"/>
            <a:r>
              <a:rPr lang="en-US" sz="2400">
                <a:solidFill>
                  <a:srgbClr val="009973"/>
                </a:solidFill>
              </a:rPr>
              <a:t>Montezuma’s revenge (traveller’s diarrhea), E.coli</a:t>
            </a:r>
          </a:p>
          <a:p>
            <a:r>
              <a:rPr lang="en-US">
                <a:solidFill>
                  <a:srgbClr val="009973"/>
                </a:solidFill>
              </a:rPr>
              <a:t>Infection by enteroinvasive bacteria</a:t>
            </a:r>
          </a:p>
          <a:p>
            <a:pPr lvl="1"/>
            <a:r>
              <a:rPr lang="en-US" sz="2400">
                <a:solidFill>
                  <a:srgbClr val="009973"/>
                </a:solidFill>
              </a:rPr>
              <a:t>Enteroinvasive E. coli (EIEC)</a:t>
            </a:r>
          </a:p>
          <a:p>
            <a:pPr lvl="1"/>
            <a:r>
              <a:rPr lang="en-US" sz="2400">
                <a:solidFill>
                  <a:srgbClr val="009973"/>
                </a:solidFill>
              </a:rPr>
              <a:t>Shigella</a:t>
            </a:r>
          </a:p>
          <a:p>
            <a:pPr lvl="1"/>
            <a:r>
              <a:rPr lang="en-US" sz="2400">
                <a:solidFill>
                  <a:srgbClr val="009973"/>
                </a:solidFill>
              </a:rPr>
              <a:t>Clostridium difficile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80413" cy="1935162"/>
          </a:xfrm>
        </p:spPr>
        <p:txBody>
          <a:bodyPr/>
          <a:lstStyle/>
          <a:p>
            <a:r>
              <a:rPr lang="en-US" sz="8000">
                <a:solidFill>
                  <a:srgbClr val="0E03EF"/>
                </a:solidFill>
              </a:rPr>
              <a:t>BRUSH BORDER</a:t>
            </a:r>
          </a:p>
        </p:txBody>
      </p:sp>
      <p:sp>
        <p:nvSpPr>
          <p:cNvPr id="259075" name="Content Placeholder 2"/>
          <p:cNvSpPr>
            <a:spLocks noGrp="1"/>
          </p:cNvSpPr>
          <p:nvPr>
            <p:ph idx="1"/>
          </p:nvPr>
        </p:nvSpPr>
        <p:spPr>
          <a:xfrm>
            <a:off x="228600" y="2667000"/>
            <a:ext cx="8228013" cy="1752600"/>
          </a:xfrm>
        </p:spPr>
        <p:txBody>
          <a:bodyPr/>
          <a:lstStyle/>
          <a:p>
            <a:r>
              <a:rPr lang="en-US">
                <a:solidFill>
                  <a:srgbClr val="B3B3B3"/>
                </a:solidFill>
              </a:rPr>
              <a:t>DISACCHARIDASE DEFICIENCY</a:t>
            </a:r>
          </a:p>
          <a:p>
            <a:r>
              <a:rPr lang="en-US">
                <a:solidFill>
                  <a:srgbClr val="B3B3B3"/>
                </a:solidFill>
              </a:rPr>
              <a:t>BRUSH BORDER DAMAGE, e.g., by bacteria</a:t>
            </a:r>
          </a:p>
          <a:p>
            <a:pPr>
              <a:buFont typeface="Arial" charset="0"/>
              <a:buNone/>
            </a:pPr>
            <a:endParaRPr lang="en-US">
              <a:solidFill>
                <a:srgbClr val="B3B3B3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>
                <a:solidFill>
                  <a:srgbClr val="B3B3B3"/>
                </a:solidFill>
              </a:rPr>
              <a:t>(Trans)EPITHELIAL</a:t>
            </a:r>
          </a:p>
        </p:txBody>
      </p:sp>
      <p:sp>
        <p:nvSpPr>
          <p:cNvPr id="26112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8013" cy="2133600"/>
          </a:xfrm>
        </p:spPr>
        <p:txBody>
          <a:bodyPr/>
          <a:lstStyle/>
          <a:p>
            <a:r>
              <a:rPr lang="en-US" sz="3600">
                <a:solidFill>
                  <a:srgbClr val="A203BD"/>
                </a:solidFill>
              </a:rPr>
              <a:t>ABETALIPOPROTEINEMIA</a:t>
            </a:r>
          </a:p>
          <a:p>
            <a:r>
              <a:rPr lang="en-US" sz="3600">
                <a:solidFill>
                  <a:srgbClr val="A203BD"/>
                </a:solidFill>
              </a:rPr>
              <a:t>BILE ACID TRANSPORTATION DEFECTS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8013" cy="838200"/>
          </a:xfrm>
        </p:spPr>
        <p:txBody>
          <a:bodyPr>
            <a:normAutofit fontScale="90000"/>
          </a:bodyPr>
          <a:lstStyle/>
          <a:p>
            <a:r>
              <a:rPr lang="en-US" sz="6600" b="1">
                <a:solidFill>
                  <a:srgbClr val="0E03EF"/>
                </a:solidFill>
              </a:rPr>
              <a:t>CELIAC DISEASE</a:t>
            </a:r>
          </a:p>
        </p:txBody>
      </p:sp>
      <p:sp>
        <p:nvSpPr>
          <p:cNvPr id="263171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4800600"/>
          </a:xfrm>
        </p:spPr>
        <p:txBody>
          <a:bodyPr/>
          <a:lstStyle/>
          <a:p>
            <a:r>
              <a:rPr lang="en-US" b="1">
                <a:solidFill>
                  <a:srgbClr val="A203BD"/>
                </a:solidFill>
              </a:rPr>
              <a:t>Also called SPRUE</a:t>
            </a:r>
          </a:p>
          <a:p>
            <a:r>
              <a:rPr lang="en-US" b="1">
                <a:solidFill>
                  <a:srgbClr val="A203BD"/>
                </a:solidFill>
              </a:rPr>
              <a:t>Also called NON-tropical SPRUE</a:t>
            </a:r>
          </a:p>
          <a:p>
            <a:r>
              <a:rPr lang="en-US" b="1">
                <a:solidFill>
                  <a:srgbClr val="A203BD"/>
                </a:solidFill>
              </a:rPr>
              <a:t>Also called GLUTEN-SENSITIVE ENTEROPATHY</a:t>
            </a:r>
          </a:p>
          <a:p>
            <a:pPr lvl="1"/>
            <a:r>
              <a:rPr lang="en-US" b="1">
                <a:solidFill>
                  <a:srgbClr val="A203BD"/>
                </a:solidFill>
              </a:rPr>
              <a:t>Sensitivity to GLUTEN, a wheat protein, gliadin</a:t>
            </a:r>
          </a:p>
          <a:p>
            <a:pPr lvl="1"/>
            <a:r>
              <a:rPr lang="en-US" b="1">
                <a:solidFill>
                  <a:srgbClr val="A203BD"/>
                </a:solidFill>
              </a:rPr>
              <a:t>Immobilizes T-cells</a:t>
            </a:r>
          </a:p>
          <a:p>
            <a:pPr lvl="1"/>
            <a:r>
              <a:rPr lang="en-US" b="1">
                <a:solidFill>
                  <a:srgbClr val="A203BD"/>
                </a:solidFill>
              </a:rPr>
              <a:t>Also in oat, barley, rye</a:t>
            </a:r>
          </a:p>
          <a:p>
            <a:pPr lvl="1"/>
            <a:r>
              <a:rPr lang="en-US" b="1">
                <a:solidFill>
                  <a:srgbClr val="A203BD"/>
                </a:solidFill>
              </a:rPr>
              <a:t>Progressive mucosal “atrophy”, i.e. villous flattening</a:t>
            </a:r>
          </a:p>
          <a:p>
            <a:pPr lvl="1"/>
            <a:r>
              <a:rPr lang="en-US" b="1">
                <a:solidFill>
                  <a:srgbClr val="A203BD"/>
                </a:solidFill>
              </a:rPr>
              <a:t>Relieved by gluten withdrawal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8013" cy="2468562"/>
          </a:xfrm>
        </p:spPr>
        <p:txBody>
          <a:bodyPr/>
          <a:lstStyle/>
          <a:p>
            <a:r>
              <a:rPr lang="en-US" sz="8000" b="1">
                <a:solidFill>
                  <a:srgbClr val="0E03EF"/>
                </a:solidFill>
              </a:rPr>
              <a:t>CELIAC DISEASE</a:t>
            </a:r>
          </a:p>
        </p:txBody>
      </p:sp>
      <p:pic>
        <p:nvPicPr>
          <p:cNvPr id="26521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33400" y="3276600"/>
            <a:ext cx="7837488" cy="2667000"/>
          </a:xfr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04213" cy="1630362"/>
          </a:xfrm>
        </p:spPr>
        <p:txBody>
          <a:bodyPr/>
          <a:lstStyle/>
          <a:p>
            <a:pPr>
              <a:defRPr/>
            </a:pPr>
            <a:r>
              <a:rPr lang="en-US" sz="3400">
                <a:solidFill>
                  <a:schemeClr val="accent6">
                    <a:lumMod val="75000"/>
                  </a:schemeClr>
                </a:solidFill>
              </a:rPr>
              <a:t>“TROPICAL” SPRUE</a:t>
            </a:r>
          </a:p>
        </p:txBody>
      </p:sp>
      <p:sp>
        <p:nvSpPr>
          <p:cNvPr id="267267" name="Content Placeholder 2"/>
          <p:cNvSpPr>
            <a:spLocks noGrp="1"/>
          </p:cNvSpPr>
          <p:nvPr>
            <p:ph idx="1"/>
          </p:nvPr>
        </p:nvSpPr>
        <p:spPr>
          <a:xfrm>
            <a:off x="152400" y="2133600"/>
            <a:ext cx="8839200" cy="4524375"/>
          </a:xfrm>
        </p:spPr>
        <p:txBody>
          <a:bodyPr/>
          <a:lstStyle/>
          <a:p>
            <a:r>
              <a:rPr lang="en-US" sz="3400">
                <a:solidFill>
                  <a:srgbClr val="22228B"/>
                </a:solidFill>
              </a:rPr>
              <a:t>Epidemic forms</a:t>
            </a:r>
          </a:p>
          <a:p>
            <a:r>
              <a:rPr lang="en-US" sz="3400">
                <a:solidFill>
                  <a:srgbClr val="22228B"/>
                </a:solidFill>
              </a:rPr>
              <a:t>NOT related to gluten, cause UN-known</a:t>
            </a:r>
          </a:p>
          <a:p>
            <a:r>
              <a:rPr lang="en-US" sz="3400">
                <a:solidFill>
                  <a:srgbClr val="22228B"/>
                </a:solidFill>
              </a:rPr>
              <a:t>RECOVERY with antibiotics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04213" cy="1858962"/>
          </a:xfrm>
        </p:spPr>
        <p:txBody>
          <a:bodyPr/>
          <a:lstStyle/>
          <a:p>
            <a:r>
              <a:rPr lang="en-US" sz="3400">
                <a:solidFill>
                  <a:srgbClr val="22228B"/>
                </a:solidFill>
              </a:rPr>
              <a:t>WHIPPLE’s DISEASE</a:t>
            </a:r>
          </a:p>
        </p:txBody>
      </p:sp>
      <p:sp>
        <p:nvSpPr>
          <p:cNvPr id="269315" name="Content Placeholder 2"/>
          <p:cNvSpPr>
            <a:spLocks noGrp="1"/>
          </p:cNvSpPr>
          <p:nvPr>
            <p:ph idx="1"/>
          </p:nvPr>
        </p:nvSpPr>
        <p:spPr>
          <a:xfrm>
            <a:off x="0" y="2667000"/>
            <a:ext cx="8839200" cy="2667000"/>
          </a:xfrm>
        </p:spPr>
        <p:txBody>
          <a:bodyPr/>
          <a:lstStyle/>
          <a:p>
            <a:r>
              <a:rPr lang="en-US" sz="3600">
                <a:solidFill>
                  <a:srgbClr val="0069AE"/>
                </a:solidFill>
              </a:rPr>
              <a:t>DISTENDED MACROPHAGES in the LAMINA PROPRIA</a:t>
            </a:r>
          </a:p>
          <a:p>
            <a:r>
              <a:rPr lang="en-US" sz="3600">
                <a:solidFill>
                  <a:srgbClr val="0069AE"/>
                </a:solidFill>
              </a:rPr>
              <a:t>PAS positive</a:t>
            </a:r>
          </a:p>
          <a:p>
            <a:r>
              <a:rPr lang="en-US" sz="3600">
                <a:solidFill>
                  <a:srgbClr val="0069AE"/>
                </a:solidFill>
              </a:rPr>
              <a:t>ROD SHAPED BACILLI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>
                <a:solidFill>
                  <a:srgbClr val="0E03EF"/>
                </a:solidFill>
              </a:rPr>
              <a:t>WHIPPLE’s DISEASE</a:t>
            </a:r>
            <a:endParaRPr lang="en-US" sz="6000"/>
          </a:p>
        </p:txBody>
      </p:sp>
      <p:pic>
        <p:nvPicPr>
          <p:cNvPr id="27136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524000" y="1147763"/>
            <a:ext cx="5791200" cy="5710237"/>
          </a:xfr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1412"/>
          </a:xfrm>
        </p:spPr>
        <p:txBody>
          <a:bodyPr/>
          <a:lstStyle/>
          <a:p>
            <a:r>
              <a:rPr lang="en-US" sz="3400">
                <a:solidFill>
                  <a:srgbClr val="0E03EF"/>
                </a:solidFill>
              </a:rPr>
              <a:t>DISACCHARIDASE DEFICIENCY</a:t>
            </a:r>
          </a:p>
        </p:txBody>
      </p:sp>
      <p:sp>
        <p:nvSpPr>
          <p:cNvPr id="273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solidFill>
                  <a:srgbClr val="0069AE"/>
                </a:solidFill>
              </a:rPr>
              <a:t>LACTASE by far MOST COMMON</a:t>
            </a:r>
          </a:p>
          <a:p>
            <a:r>
              <a:rPr lang="en-US">
                <a:solidFill>
                  <a:srgbClr val="0069AE"/>
                </a:solidFill>
              </a:rPr>
              <a:t>ACQUIRED, NOT CONGENITAL</a:t>
            </a:r>
          </a:p>
          <a:p>
            <a:r>
              <a:rPr lang="en-US">
                <a:solidFill>
                  <a:srgbClr val="0069AE"/>
                </a:solidFill>
              </a:rPr>
              <a:t>LACTOSE</a:t>
            </a:r>
            <a:r>
              <a:rPr lang="en-US">
                <a:solidFill>
                  <a:srgbClr val="0069AE"/>
                </a:solidFill>
                <a:sym typeface="Wingdings" charset="2"/>
              </a:rPr>
              <a:t> GLUCOSE + GALACTOSE </a:t>
            </a:r>
          </a:p>
          <a:p>
            <a:r>
              <a:rPr lang="en-US">
                <a:solidFill>
                  <a:srgbClr val="0069AE"/>
                </a:solidFill>
                <a:sym typeface="Wingdings" charset="2"/>
              </a:rPr>
              <a:t>LACTOSE (fermented)XXXXXXXXX</a:t>
            </a:r>
          </a:p>
          <a:p>
            <a:r>
              <a:rPr lang="en-US">
                <a:solidFill>
                  <a:srgbClr val="0069AE"/>
                </a:solidFill>
                <a:sym typeface="Wingdings" charset="2"/>
              </a:rPr>
              <a:t>OSMOTIC DIARRHEA</a:t>
            </a:r>
            <a:endParaRPr lang="en-US">
              <a:solidFill>
                <a:srgbClr val="0069AE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>
                <a:solidFill>
                  <a:srgbClr val="0E03EF"/>
                </a:solidFill>
              </a:rPr>
              <a:t>ABETALIPOPROTEINEMIA</a:t>
            </a:r>
          </a:p>
        </p:txBody>
      </p:sp>
      <p:sp>
        <p:nvSpPr>
          <p:cNvPr id="275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400">
                <a:solidFill>
                  <a:srgbClr val="0069AE"/>
                </a:solidFill>
              </a:rPr>
              <a:t>Autosomal recessive</a:t>
            </a:r>
          </a:p>
          <a:p>
            <a:r>
              <a:rPr lang="en-US" sz="3400">
                <a:solidFill>
                  <a:srgbClr val="0069AE"/>
                </a:solidFill>
              </a:rPr>
              <a:t>Rare</a:t>
            </a:r>
          </a:p>
          <a:p>
            <a:r>
              <a:rPr lang="en-US" sz="3400">
                <a:solidFill>
                  <a:srgbClr val="0069AE"/>
                </a:solidFill>
              </a:rPr>
              <a:t>Inability to make chylomicrons from FFAs and MONOGLYCERIDES</a:t>
            </a:r>
          </a:p>
          <a:p>
            <a:r>
              <a:rPr lang="en-US" sz="3400">
                <a:solidFill>
                  <a:srgbClr val="0069AE"/>
                </a:solidFill>
              </a:rPr>
              <a:t>Infant failure to thrive, diarrhea, steatorrhea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8013" cy="1141413"/>
          </a:xfrm>
        </p:spPr>
        <p:txBody>
          <a:bodyPr/>
          <a:lstStyle/>
          <a:p>
            <a:r>
              <a:rPr lang="en-US">
                <a:solidFill>
                  <a:srgbClr val="0E03EF"/>
                </a:solidFill>
              </a:rPr>
              <a:t>ANGIODYSPLASIA</a:t>
            </a:r>
          </a:p>
        </p:txBody>
      </p:sp>
      <p:sp>
        <p:nvSpPr>
          <p:cNvPr id="145411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456613" cy="274320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NOT really “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dysplasia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”</a:t>
            </a:r>
          </a:p>
          <a:p>
            <a:pPr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NOT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neoplastic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TWISTED, DILATED SUBMUCOSAL VESSELS, can rupture!</a:t>
            </a:r>
          </a:p>
          <a:p>
            <a:pPr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Common X-ray finding</a:t>
            </a:r>
          </a:p>
        </p:txBody>
      </p:sp>
      <p:pic>
        <p:nvPicPr>
          <p:cNvPr id="29389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733800"/>
            <a:ext cx="3043238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3893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95600" y="3733800"/>
            <a:ext cx="3024188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3894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00738" y="2665413"/>
            <a:ext cx="3243262" cy="419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9600" b="1">
                <a:solidFill>
                  <a:srgbClr val="0E03EF"/>
                </a:solidFill>
              </a:rPr>
              <a:t>E. coli</a:t>
            </a:r>
          </a:p>
        </p:txBody>
      </p:sp>
      <p:sp>
        <p:nvSpPr>
          <p:cNvPr id="2324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b="1">
                <a:solidFill>
                  <a:srgbClr val="A203BD"/>
                </a:solidFill>
              </a:rPr>
              <a:t>Toxin, invasion, many subtypes</a:t>
            </a:r>
          </a:p>
          <a:p>
            <a:r>
              <a:rPr lang="en-US" sz="4000" b="1">
                <a:solidFill>
                  <a:srgbClr val="A203BD"/>
                </a:solidFill>
              </a:rPr>
              <a:t>Food, water, person-to-person</a:t>
            </a:r>
          </a:p>
          <a:p>
            <a:r>
              <a:rPr lang="en-US" sz="4000" b="1">
                <a:solidFill>
                  <a:srgbClr val="A203BD"/>
                </a:solidFill>
              </a:rPr>
              <a:t>Usually watery, some hemorrhagic</a:t>
            </a:r>
          </a:p>
          <a:p>
            <a:r>
              <a:rPr lang="en-US" sz="4000" b="1">
                <a:solidFill>
                  <a:srgbClr val="A203BD"/>
                </a:solidFill>
              </a:rPr>
              <a:t>INFANTS often, in epidemics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8013" cy="1141413"/>
          </a:xfrm>
        </p:spPr>
        <p:txBody>
          <a:bodyPr>
            <a:normAutofit fontScale="90000"/>
          </a:bodyPr>
          <a:lstStyle/>
          <a:p>
            <a:r>
              <a:rPr lang="en-US" sz="8800" b="1">
                <a:solidFill>
                  <a:srgbClr val="0E03EF"/>
                </a:solidFill>
              </a:rPr>
              <a:t>SALMONELLA</a:t>
            </a:r>
          </a:p>
        </p:txBody>
      </p:sp>
      <p:sp>
        <p:nvSpPr>
          <p:cNvPr id="234499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228013" cy="914400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en-US" sz="4000" b="1">
                <a:solidFill>
                  <a:srgbClr val="A203BD"/>
                </a:solidFill>
              </a:rPr>
              <a:t>Food, not hemorrhagic</a:t>
            </a:r>
          </a:p>
        </p:txBody>
      </p:sp>
      <p:sp>
        <p:nvSpPr>
          <p:cNvPr id="234500" name="TextBox 3"/>
          <p:cNvSpPr txBox="1">
            <a:spLocks noChangeArrowheads="1"/>
          </p:cNvSpPr>
          <p:nvPr/>
        </p:nvSpPr>
        <p:spPr bwMode="auto">
          <a:xfrm>
            <a:off x="914400" y="2133600"/>
            <a:ext cx="7239000" cy="249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8800" b="1">
                <a:solidFill>
                  <a:srgbClr val="0E03EF"/>
                </a:solidFill>
              </a:rPr>
              <a:t>SHIGELLA</a:t>
            </a:r>
          </a:p>
          <a:p>
            <a:pPr algn="ctr"/>
            <a:r>
              <a:rPr lang="en-US" sz="4000" b="1">
                <a:solidFill>
                  <a:srgbClr val="A203BD"/>
                </a:solidFill>
              </a:rPr>
              <a:t>(person-to-person, invasive, i.e., often hemorrhagic)</a:t>
            </a:r>
          </a:p>
        </p:txBody>
      </p:sp>
      <p:pic>
        <p:nvPicPr>
          <p:cNvPr id="23450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4659313"/>
            <a:ext cx="3810000" cy="219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>
                <a:solidFill>
                  <a:srgbClr val="009973"/>
                </a:solidFill>
              </a:rPr>
              <a:t>CAMPLYOBACTER</a:t>
            </a:r>
          </a:p>
        </p:txBody>
      </p:sp>
      <p:sp>
        <p:nvSpPr>
          <p:cNvPr id="2365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400" b="1" baseline="30000">
                <a:solidFill>
                  <a:srgbClr val="009973"/>
                </a:solidFill>
              </a:rPr>
              <a:t>Toxins, Invasion</a:t>
            </a:r>
          </a:p>
          <a:p>
            <a:r>
              <a:rPr lang="en-US" sz="3400" b="1" baseline="30000">
                <a:solidFill>
                  <a:srgbClr val="009973"/>
                </a:solidFill>
              </a:rPr>
              <a:t>Food spread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>
                <a:solidFill>
                  <a:srgbClr val="009973"/>
                </a:solidFill>
              </a:rPr>
              <a:t>YERSINIA (enterocolitica)</a:t>
            </a:r>
          </a:p>
        </p:txBody>
      </p:sp>
      <p:sp>
        <p:nvSpPr>
          <p:cNvPr id="1177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4400" dirty="0">
                <a:solidFill>
                  <a:schemeClr val="accent3">
                    <a:lumMod val="50000"/>
                  </a:schemeClr>
                </a:solidFill>
              </a:rPr>
              <a:t>Food</a:t>
            </a:r>
          </a:p>
          <a:p>
            <a:pPr>
              <a:defRPr/>
            </a:pPr>
            <a:r>
              <a:rPr lang="en-US" sz="4400" dirty="0">
                <a:solidFill>
                  <a:schemeClr val="accent3">
                    <a:lumMod val="50000"/>
                  </a:schemeClr>
                </a:solidFill>
              </a:rPr>
              <a:t>Invasion</a:t>
            </a:r>
          </a:p>
          <a:p>
            <a:pPr>
              <a:defRPr/>
            </a:pPr>
            <a:r>
              <a:rPr lang="en-US" sz="4400" dirty="0">
                <a:solidFill>
                  <a:schemeClr val="accent3">
                    <a:lumMod val="50000"/>
                  </a:schemeClr>
                </a:solidFill>
              </a:rPr>
              <a:t>LYMPHOID REACTION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6600"/>
                </a:solidFill>
              </a:rPr>
              <a:t>VIBRIO cholerae</a:t>
            </a:r>
          </a:p>
        </p:txBody>
      </p:sp>
      <p:sp>
        <p:nvSpPr>
          <p:cNvPr id="1187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3400" dirty="0">
                <a:solidFill>
                  <a:schemeClr val="accent1">
                    <a:lumMod val="75000"/>
                  </a:schemeClr>
                </a:solidFill>
              </a:rPr>
              <a:t>Water, fish, person-to-person</a:t>
            </a:r>
          </a:p>
          <a:p>
            <a:pPr>
              <a:defRPr/>
            </a:pPr>
            <a:r>
              <a:rPr lang="en-US" sz="3400" dirty="0">
                <a:solidFill>
                  <a:schemeClr val="accent1">
                    <a:lumMod val="75000"/>
                  </a:schemeClr>
                </a:solidFill>
              </a:rPr>
              <a:t>Cholera epidemics</a:t>
            </a:r>
          </a:p>
          <a:p>
            <a:pPr>
              <a:defRPr/>
            </a:pPr>
            <a:r>
              <a:rPr lang="en-US" sz="3400" dirty="0">
                <a:solidFill>
                  <a:schemeClr val="accent1">
                    <a:lumMod val="75000"/>
                  </a:schemeClr>
                </a:solidFill>
              </a:rPr>
              <a:t>NO invasion (watery)</a:t>
            </a:r>
          </a:p>
          <a:p>
            <a:pPr>
              <a:defRPr/>
            </a:pPr>
            <a:r>
              <a:rPr lang="en-US" sz="3400" dirty="0">
                <a:solidFill>
                  <a:schemeClr val="accent1">
                    <a:lumMod val="75000"/>
                  </a:schemeClr>
                </a:solidFill>
              </a:rPr>
              <a:t>ENTEROTOXIN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>
                <a:solidFill>
                  <a:srgbClr val="009973"/>
                </a:solidFill>
              </a:rPr>
              <a:t>CLOSTRIDIUM DIFFICILE</a:t>
            </a:r>
          </a:p>
        </p:txBody>
      </p:sp>
      <p:sp>
        <p:nvSpPr>
          <p:cNvPr id="11981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8013" cy="2667000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solidFill>
                  <a:schemeClr val="bg2">
                    <a:lumMod val="75000"/>
                  </a:schemeClr>
                </a:solidFill>
              </a:rPr>
              <a:t>CYTOTOXIN (lab test readily available)</a:t>
            </a:r>
          </a:p>
          <a:p>
            <a:pPr>
              <a:defRPr/>
            </a:pPr>
            <a:r>
              <a:rPr lang="en-US" sz="3600" dirty="0">
                <a:solidFill>
                  <a:schemeClr val="bg2">
                    <a:lumMod val="75000"/>
                  </a:schemeClr>
                </a:solidFill>
              </a:rPr>
              <a:t>NOSOCOMIAL</a:t>
            </a:r>
          </a:p>
          <a:p>
            <a:pPr>
              <a:defRPr/>
            </a:pPr>
            <a:r>
              <a:rPr lang="en-US" sz="3600" dirty="0">
                <a:solidFill>
                  <a:schemeClr val="bg2">
                    <a:lumMod val="75000"/>
                  </a:schemeClr>
                </a:solidFill>
              </a:rPr>
              <a:t>PSEUDOMEMBRANOUS (ANTIBIOTIC ASSOCIATED) COLITIS</a:t>
            </a:r>
          </a:p>
        </p:txBody>
      </p:sp>
      <p:pic>
        <p:nvPicPr>
          <p:cNvPr id="24269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4405313"/>
            <a:ext cx="8229600" cy="232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8013" cy="1141413"/>
          </a:xfrm>
        </p:spPr>
        <p:txBody>
          <a:bodyPr/>
          <a:lstStyle/>
          <a:p>
            <a:r>
              <a:rPr lang="en-US" sz="3400">
                <a:solidFill>
                  <a:srgbClr val="B3B3B3"/>
                </a:solidFill>
              </a:rPr>
              <a:t>MALABSORPTION</a:t>
            </a:r>
          </a:p>
        </p:txBody>
      </p:sp>
      <p:sp>
        <p:nvSpPr>
          <p:cNvPr id="254979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8761413" cy="5791200"/>
          </a:xfrm>
        </p:spPr>
        <p:txBody>
          <a:bodyPr/>
          <a:lstStyle/>
          <a:p>
            <a:r>
              <a:rPr lang="en-US" sz="2600">
                <a:solidFill>
                  <a:srgbClr val="B3B3B3"/>
                </a:solidFill>
              </a:rPr>
              <a:t>INTRALUMINAL</a:t>
            </a:r>
          </a:p>
          <a:p>
            <a:r>
              <a:rPr lang="en-US" sz="2600">
                <a:solidFill>
                  <a:srgbClr val="B3B3B3"/>
                </a:solidFill>
              </a:rPr>
              <a:t>BRUSH BORDER (microvilli)</a:t>
            </a:r>
          </a:p>
          <a:p>
            <a:r>
              <a:rPr lang="en-US" sz="2600">
                <a:solidFill>
                  <a:srgbClr val="B3B3B3"/>
                </a:solidFill>
              </a:rPr>
              <a:t>(TRANS)EPITHELIAL</a:t>
            </a:r>
          </a:p>
          <a:p>
            <a:r>
              <a:rPr lang="en-US" sz="2600">
                <a:solidFill>
                  <a:srgbClr val="B3B3B3"/>
                </a:solidFill>
              </a:rPr>
              <a:t>OTHER</a:t>
            </a:r>
          </a:p>
          <a:p>
            <a:pPr lvl="1"/>
            <a:r>
              <a:rPr lang="en-US" sz="2600">
                <a:solidFill>
                  <a:srgbClr val="B3B3B3"/>
                </a:solidFill>
              </a:rPr>
              <a:t>REDUCED MUCOSAL AREA:  Celiac, Crohns</a:t>
            </a:r>
          </a:p>
          <a:p>
            <a:pPr lvl="1"/>
            <a:r>
              <a:rPr lang="en-US" sz="2600">
                <a:solidFill>
                  <a:srgbClr val="B3B3B3"/>
                </a:solidFill>
              </a:rPr>
              <a:t>LYMPHATIC OBSTRUCTION: Lymphoma, TB</a:t>
            </a:r>
          </a:p>
          <a:p>
            <a:pPr lvl="1"/>
            <a:r>
              <a:rPr lang="en-US" sz="2600">
                <a:solidFill>
                  <a:srgbClr val="B3B3B3"/>
                </a:solidFill>
              </a:rPr>
              <a:t>INFECTION</a:t>
            </a:r>
          </a:p>
          <a:p>
            <a:pPr lvl="1"/>
            <a:r>
              <a:rPr lang="en-US" sz="2600">
                <a:solidFill>
                  <a:srgbClr val="B3B3B3"/>
                </a:solidFill>
              </a:rPr>
              <a:t>IATROGENIC: Surgical</a:t>
            </a:r>
          </a:p>
          <a:p>
            <a:pPr lvl="1"/>
            <a:endParaRPr lang="en-US" sz="2600">
              <a:solidFill>
                <a:srgbClr val="B3B3B3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8013" cy="1141413"/>
          </a:xfrm>
        </p:spPr>
        <p:txBody>
          <a:bodyPr>
            <a:normAutofit fontScale="90000"/>
          </a:bodyPr>
          <a:lstStyle/>
          <a:p>
            <a:r>
              <a:rPr lang="en-US" sz="8000" b="1">
                <a:solidFill>
                  <a:srgbClr val="0E03EF"/>
                </a:solidFill>
              </a:rPr>
              <a:t>INTRALUMINAL</a:t>
            </a:r>
          </a:p>
        </p:txBody>
      </p:sp>
      <p:sp>
        <p:nvSpPr>
          <p:cNvPr id="25702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8013" cy="2286000"/>
          </a:xfrm>
        </p:spPr>
        <p:txBody>
          <a:bodyPr/>
          <a:lstStyle/>
          <a:p>
            <a:r>
              <a:rPr lang="en-US" sz="4000">
                <a:solidFill>
                  <a:srgbClr val="A203BD"/>
                </a:solidFill>
              </a:rPr>
              <a:t>PANCREATIC</a:t>
            </a:r>
          </a:p>
          <a:p>
            <a:r>
              <a:rPr lang="en-US" sz="4000">
                <a:solidFill>
                  <a:srgbClr val="A203BD"/>
                </a:solidFill>
              </a:rPr>
              <a:t>DEFECTIVE/REDUCED BILE</a:t>
            </a:r>
          </a:p>
          <a:p>
            <a:r>
              <a:rPr lang="en-US" sz="4000">
                <a:solidFill>
                  <a:srgbClr val="A203BD"/>
                </a:solidFill>
              </a:rPr>
              <a:t>BACTERIAL OVERGROWTH</a:t>
            </a:r>
          </a:p>
          <a:p>
            <a:endParaRPr lang="en-US" sz="4000">
              <a:solidFill>
                <a:srgbClr val="A203BD"/>
              </a:solidFill>
            </a:endParaRPr>
          </a:p>
          <a:p>
            <a:endParaRPr lang="en-US" sz="4000">
              <a:solidFill>
                <a:srgbClr val="A203BD"/>
              </a:solidFill>
            </a:endParaRPr>
          </a:p>
          <a:p>
            <a:pPr>
              <a:buFont typeface="Arial" charset="0"/>
              <a:buNone/>
            </a:pPr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584</Words>
  <Application>Microsoft Macintosh PowerPoint</Application>
  <PresentationFormat>On-screen Show (4:3)</PresentationFormat>
  <Paragraphs>123</Paragraphs>
  <Slides>19</Slides>
  <Notes>19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BACTERIAL enterocolitis</vt:lpstr>
      <vt:lpstr>E. coli</vt:lpstr>
      <vt:lpstr>SALMONELLA</vt:lpstr>
      <vt:lpstr>CAMPLYOBACTER</vt:lpstr>
      <vt:lpstr>YERSINIA (enterocolitica)</vt:lpstr>
      <vt:lpstr>VIBRIO cholerae</vt:lpstr>
      <vt:lpstr>CLOSTRIDIUM DIFFICILE</vt:lpstr>
      <vt:lpstr>MALABSORPTION</vt:lpstr>
      <vt:lpstr>INTRALUMINAL</vt:lpstr>
      <vt:lpstr>BRUSH BORDER</vt:lpstr>
      <vt:lpstr>(Trans)EPITHELIAL</vt:lpstr>
      <vt:lpstr>CELIAC DISEASE</vt:lpstr>
      <vt:lpstr>CELIAC DISEASE</vt:lpstr>
      <vt:lpstr>“TROPICAL” SPRUE</vt:lpstr>
      <vt:lpstr>WHIPPLE’s DISEASE</vt:lpstr>
      <vt:lpstr>WHIPPLE’s DISEASE</vt:lpstr>
      <vt:lpstr>DISACCHARIDASE DEFICIENCY</vt:lpstr>
      <vt:lpstr>ABETALIPOPROTEINEMIA</vt:lpstr>
      <vt:lpstr>ANGIODYSPLASIA</vt:lpstr>
    </vt:vector>
  </TitlesOfParts>
  <Company>abc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 9 rad240 pathology</dc:title>
  <dc:creator>shai hussein</dc:creator>
  <cp:lastModifiedBy>shai hussein</cp:lastModifiedBy>
  <cp:revision>5</cp:revision>
  <dcterms:created xsi:type="dcterms:W3CDTF">2013-11-30T14:51:20Z</dcterms:created>
  <dcterms:modified xsi:type="dcterms:W3CDTF">2013-11-30T14:52:50Z</dcterms:modified>
</cp:coreProperties>
</file>