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2" d="100"/>
          <a:sy n="92" d="100"/>
        </p:scale>
        <p:origin x="-648"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22471-1A8A-944E-9916-5D5AAC10051E}" type="datetimeFigureOut">
              <a:rPr lang="en-US" smtClean="0"/>
              <a:pPr/>
              <a:t>11/30/13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A2EC8B-1A3E-594A-89EF-ACFA0E2A5E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a:noFill/>
          <a:ln/>
        </p:spPr>
        <p:txBody>
          <a:bodyPr/>
          <a:lstStyle/>
          <a:p>
            <a:r>
              <a:rPr lang="en-US">
                <a:latin typeface="Times New Roman" charset="0"/>
              </a:rPr>
              <a:t>Like varices, the ultimate cause is chronically elevated increased submucosal venous pressure, either from portal hypertension (much less likely), or ANYTHING which commonly causes chronically increased abdominal pressure, i.e., the same forces which are associated with abdominal hernias.</a:t>
            </a:r>
          </a:p>
        </p:txBody>
      </p:sp>
      <p:sp>
        <p:nvSpPr>
          <p:cNvPr id="296964" name="Slide Number Placeholder 3"/>
          <p:cNvSpPr>
            <a:spLocks noGrp="1"/>
          </p:cNvSpPr>
          <p:nvPr>
            <p:ph type="sldNum" sz="quarter"/>
          </p:nvPr>
        </p:nvSpPr>
        <p:spPr>
          <a:noFill/>
        </p:spPr>
        <p:txBody>
          <a:bodyPr/>
          <a:lstStyle/>
          <a:p>
            <a:fld id="{B34888CB-606D-894B-9223-43A8DB78A111}" type="slidenum">
              <a:rPr lang="en-GB"/>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a:noFill/>
          <a:ln/>
        </p:spPr>
        <p:txBody>
          <a:bodyPr/>
          <a:lstStyle/>
          <a:p>
            <a:endParaRPr lang="en-US">
              <a:latin typeface="Times New Roman" charset="0"/>
            </a:endParaRPr>
          </a:p>
        </p:txBody>
      </p:sp>
      <p:sp>
        <p:nvSpPr>
          <p:cNvPr id="299012" name="Slide Number Placeholder 3"/>
          <p:cNvSpPr>
            <a:spLocks noGrp="1"/>
          </p:cNvSpPr>
          <p:nvPr>
            <p:ph type="sldNum" sz="quarter"/>
          </p:nvPr>
        </p:nvSpPr>
        <p:spPr>
          <a:noFill/>
        </p:spPr>
        <p:txBody>
          <a:bodyPr/>
          <a:lstStyle/>
          <a:p>
            <a:fld id="{9EE144C0-DFE0-AD4A-B9CE-45DAAF87C505}" type="slidenum">
              <a:rPr lang="en-GB"/>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p:spPr>
        <p:txBody>
          <a:bodyPr/>
          <a:lstStyle/>
          <a:p>
            <a:endParaRPr lang="en-US">
              <a:latin typeface="Times New Roman" charset="0"/>
            </a:endParaRPr>
          </a:p>
        </p:txBody>
      </p:sp>
      <p:sp>
        <p:nvSpPr>
          <p:cNvPr id="301060" name="Slide Number Placeholder 3"/>
          <p:cNvSpPr>
            <a:spLocks noGrp="1"/>
          </p:cNvSpPr>
          <p:nvPr>
            <p:ph type="sldNum" sz="quarter"/>
          </p:nvPr>
        </p:nvSpPr>
        <p:spPr>
          <a:noFill/>
        </p:spPr>
        <p:txBody>
          <a:bodyPr/>
          <a:lstStyle/>
          <a:p>
            <a:fld id="{3ED3EA69-4BCB-9447-83D0-C6019F580965}" type="slidenum">
              <a:rPr lang="en-GB"/>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defTabSz="914400">
              <a:lnSpc>
                <a:spcPct val="100000"/>
              </a:lnSpc>
              <a:buClrTx/>
              <a:buSzTx/>
              <a:buFontTx/>
              <a:buNone/>
            </a:pPr>
            <a:fld id="{CED4200C-73EE-884B-AAF0-DDFF8AAFE108}" type="slidenum">
              <a:rPr lang="en-US" sz="1200">
                <a:solidFill>
                  <a:schemeClr val="tx1"/>
                </a:solidFill>
              </a:rPr>
              <a:pPr algn="r" defTabSz="914400">
                <a:lnSpc>
                  <a:spcPct val="100000"/>
                </a:lnSpc>
                <a:buClrTx/>
                <a:buSzTx/>
                <a:buFontTx/>
                <a:buNone/>
              </a:pPr>
              <a:t>5</a:t>
            </a:fld>
            <a:endParaRPr lang="en-US" sz="1200">
              <a:solidFill>
                <a:schemeClr val="tx1"/>
              </a:solidFill>
            </a:endParaRPr>
          </a:p>
        </p:txBody>
      </p:sp>
      <p:sp>
        <p:nvSpPr>
          <p:cNvPr id="303107" name="Rectangle 2"/>
          <p:cNvSpPr>
            <a:spLocks noGrp="1" noRot="1" noChangeAspect="1" noChangeArrowheads="1" noTextEdit="1"/>
          </p:cNvSpPr>
          <p:nvPr>
            <p:ph type="sldImg"/>
          </p:nvPr>
        </p:nvSpPr>
        <p:spPr>
          <a:xfrm>
            <a:off x="1143000" y="685800"/>
            <a:ext cx="4572000" cy="3429000"/>
          </a:xfrm>
          <a:ln/>
        </p:spPr>
      </p:sp>
      <p:sp>
        <p:nvSpPr>
          <p:cNvPr id="303108" name="Rectangle 3"/>
          <p:cNvSpPr>
            <a:spLocks noGrp="1" noChangeArrowheads="1"/>
          </p:cNvSpPr>
          <p:nvPr>
            <p:ph type="body" idx="1"/>
          </p:nvPr>
        </p:nvSpPr>
        <p:spPr>
          <a:xfrm>
            <a:off x="914400" y="4343400"/>
            <a:ext cx="5029200" cy="4114800"/>
          </a:xfrm>
          <a:noFill/>
          <a:ln/>
        </p:spPr>
        <p:txBody>
          <a:bodyPr lIns="91440" tIns="45720" rIns="91440" bIns="45720"/>
          <a:lstStyle/>
          <a:p>
            <a:pPr defTabSz="914400" eaLnBrk="1" hangingPunct="1"/>
            <a:r>
              <a:rPr lang="en-US">
                <a:latin typeface="Times New Roman" charset="0"/>
              </a:rPr>
              <a:t>Like the esophagus “pseudo” means LACK of all 4 classical layers.</a:t>
            </a:r>
          </a:p>
          <a:p>
            <a:pPr defTabSz="914400" eaLnBrk="1" hangingPunct="1"/>
            <a:r>
              <a:rPr lang="en-US">
                <a:latin typeface="Times New Roman" charset="0"/>
              </a:rPr>
              <a:t>The perforating branches of the mesenteric artery branches are the </a:t>
            </a:r>
            <a:r>
              <a:rPr lang="en-US" b="1">
                <a:latin typeface="Times New Roman" charset="0"/>
              </a:rPr>
              <a:t>weak links </a:t>
            </a:r>
            <a:r>
              <a:rPr lang="en-US">
                <a:latin typeface="Times New Roman" charset="0"/>
              </a:rPr>
              <a:t>to be a setting for diverticuli!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p:spPr>
        <p:txBody>
          <a:bodyPr/>
          <a:lstStyle/>
          <a:p>
            <a:endParaRPr lang="en-US">
              <a:latin typeface="Times New Roman" charset="0"/>
            </a:endParaRPr>
          </a:p>
        </p:txBody>
      </p:sp>
      <p:sp>
        <p:nvSpPr>
          <p:cNvPr id="305156" name="Slide Number Placeholder 3"/>
          <p:cNvSpPr>
            <a:spLocks noGrp="1"/>
          </p:cNvSpPr>
          <p:nvPr>
            <p:ph type="sldNum" sz="quarter"/>
          </p:nvPr>
        </p:nvSpPr>
        <p:spPr>
          <a:noFill/>
        </p:spPr>
        <p:txBody>
          <a:bodyPr/>
          <a:lstStyle/>
          <a:p>
            <a:fld id="{1EE158EE-CC3E-614A-BF73-B9EB9E9BC460}" type="slidenum">
              <a:rPr lang="en-GB"/>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p:spPr>
        <p:txBody>
          <a:bodyPr/>
          <a:lstStyle/>
          <a:p>
            <a:endParaRPr lang="en-US">
              <a:latin typeface="Times New Roman" charset="0"/>
            </a:endParaRPr>
          </a:p>
        </p:txBody>
      </p:sp>
      <p:sp>
        <p:nvSpPr>
          <p:cNvPr id="307204" name="Slide Number Placeholder 3"/>
          <p:cNvSpPr>
            <a:spLocks noGrp="1"/>
          </p:cNvSpPr>
          <p:nvPr>
            <p:ph type="sldNum" sz="quarter"/>
          </p:nvPr>
        </p:nvSpPr>
        <p:spPr>
          <a:noFill/>
        </p:spPr>
        <p:txBody>
          <a:bodyPr/>
          <a:lstStyle/>
          <a:p>
            <a:fld id="{8214AAA1-CDCF-A145-A10D-630B6397C6B0}" type="slidenum">
              <a:rPr lang="en-GB"/>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p:spPr>
        <p:txBody>
          <a:bodyPr/>
          <a:lstStyle/>
          <a:p>
            <a:r>
              <a:rPr lang="en-US">
                <a:latin typeface="Times New Roman" charset="0"/>
              </a:rPr>
              <a:t>When diverticuli are inflamed, you may not see a mucosa very easily.</a:t>
            </a:r>
          </a:p>
        </p:txBody>
      </p:sp>
      <p:sp>
        <p:nvSpPr>
          <p:cNvPr id="309252" name="Slide Number Placeholder 3"/>
          <p:cNvSpPr>
            <a:spLocks noGrp="1"/>
          </p:cNvSpPr>
          <p:nvPr>
            <p:ph type="sldNum" sz="quarter"/>
          </p:nvPr>
        </p:nvSpPr>
        <p:spPr>
          <a:noFill/>
        </p:spPr>
        <p:txBody>
          <a:bodyPr/>
          <a:lstStyle/>
          <a:p>
            <a:fld id="{4A883062-0E80-B944-AF64-2EF30CB804FB}" type="slidenum">
              <a:rPr lang="en-GB"/>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p:spPr>
        <p:txBody>
          <a:bodyPr/>
          <a:lstStyle/>
          <a:p>
            <a:endParaRPr lang="en-US">
              <a:latin typeface="Times New Roman" charset="0"/>
            </a:endParaRPr>
          </a:p>
        </p:txBody>
      </p:sp>
      <p:sp>
        <p:nvSpPr>
          <p:cNvPr id="311300" name="Slide Number Placeholder 3"/>
          <p:cNvSpPr>
            <a:spLocks noGrp="1"/>
          </p:cNvSpPr>
          <p:nvPr>
            <p:ph type="sldNum" sz="quarter"/>
          </p:nvPr>
        </p:nvSpPr>
        <p:spPr>
          <a:noFill/>
        </p:spPr>
        <p:txBody>
          <a:bodyPr/>
          <a:lstStyle/>
          <a:p>
            <a:fld id="{E58F54C7-9FF0-1F41-8DB2-D256CC1FFAA6}" type="slidenum">
              <a:rPr lang="en-GB"/>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8DBA69-16D4-EF45-8C2B-7FC41D06DFDF}" type="datetimeFigureOut">
              <a:rPr lang="en-US" smtClean="0"/>
              <a:pPr/>
              <a:t>11/30/13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7C283-0FBB-6045-8618-8F6CF9E818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DBA69-16D4-EF45-8C2B-7FC41D06DFDF}" type="datetimeFigureOut">
              <a:rPr lang="en-US" smtClean="0"/>
              <a:pPr/>
              <a:t>11/30/13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7C283-0FBB-6045-8618-8F6CF9E818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DBA69-16D4-EF45-8C2B-7FC41D06DFDF}" type="datetimeFigureOut">
              <a:rPr lang="en-US" smtClean="0"/>
              <a:pPr/>
              <a:t>11/30/13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7C283-0FBB-6045-8618-8F6CF9E818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DBA69-16D4-EF45-8C2B-7FC41D06DFDF}" type="datetimeFigureOut">
              <a:rPr lang="en-US" smtClean="0"/>
              <a:pPr/>
              <a:t>11/30/13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7C283-0FBB-6045-8618-8F6CF9E818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DBA69-16D4-EF45-8C2B-7FC41D06DFDF}" type="datetimeFigureOut">
              <a:rPr lang="en-US" smtClean="0"/>
              <a:pPr/>
              <a:t>11/30/13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7C283-0FBB-6045-8618-8F6CF9E818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8DBA69-16D4-EF45-8C2B-7FC41D06DFDF}" type="datetimeFigureOut">
              <a:rPr lang="en-US" smtClean="0"/>
              <a:pPr/>
              <a:t>11/30/13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7C283-0FBB-6045-8618-8F6CF9E818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DBA69-16D4-EF45-8C2B-7FC41D06DFDF}" type="datetimeFigureOut">
              <a:rPr lang="en-US" smtClean="0"/>
              <a:pPr/>
              <a:t>11/30/13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7C283-0FBB-6045-8618-8F6CF9E818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DBA69-16D4-EF45-8C2B-7FC41D06DFDF}" type="datetimeFigureOut">
              <a:rPr lang="en-US" smtClean="0"/>
              <a:pPr/>
              <a:t>11/30/13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7C283-0FBB-6045-8618-8F6CF9E818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DBA69-16D4-EF45-8C2B-7FC41D06DFDF}" type="datetimeFigureOut">
              <a:rPr lang="en-US" smtClean="0"/>
              <a:pPr/>
              <a:t>11/30/13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97C283-0FBB-6045-8618-8F6CF9E818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DBA69-16D4-EF45-8C2B-7FC41D06DFDF}" type="datetimeFigureOut">
              <a:rPr lang="en-US" smtClean="0"/>
              <a:pPr/>
              <a:t>11/30/13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7C283-0FBB-6045-8618-8F6CF9E818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DBA69-16D4-EF45-8C2B-7FC41D06DFDF}" type="datetimeFigureOut">
              <a:rPr lang="en-US" smtClean="0"/>
              <a:pPr/>
              <a:t>11/30/13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7C283-0FBB-6045-8618-8F6CF9E818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DBA69-16D4-EF45-8C2B-7FC41D06DFDF}" type="datetimeFigureOut">
              <a:rPr lang="en-US" smtClean="0"/>
              <a:pPr/>
              <a:t>11/30/13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7C283-0FBB-6045-8618-8F6CF9E818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Lec</a:t>
            </a:r>
            <a:r>
              <a:rPr lang="en-US" smtClean="0"/>
              <a:t> 9.1.3</a:t>
            </a:r>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5938" name="Title 1"/>
          <p:cNvSpPr>
            <a:spLocks noGrp="1"/>
          </p:cNvSpPr>
          <p:nvPr>
            <p:ph type="title"/>
          </p:nvPr>
        </p:nvSpPr>
        <p:spPr>
          <a:xfrm>
            <a:off x="457200" y="0"/>
            <a:ext cx="8228013" cy="838200"/>
          </a:xfrm>
        </p:spPr>
        <p:txBody>
          <a:bodyPr>
            <a:normAutofit fontScale="90000"/>
          </a:bodyPr>
          <a:lstStyle/>
          <a:p>
            <a:r>
              <a:rPr lang="en-US" sz="7200" b="1">
                <a:solidFill>
                  <a:srgbClr val="0E03EF"/>
                </a:solidFill>
              </a:rPr>
              <a:t>HEMORRHOIDS</a:t>
            </a:r>
          </a:p>
        </p:txBody>
      </p:sp>
      <p:sp>
        <p:nvSpPr>
          <p:cNvPr id="295939" name="Content Placeholder 2"/>
          <p:cNvSpPr>
            <a:spLocks noGrp="1"/>
          </p:cNvSpPr>
          <p:nvPr>
            <p:ph idx="1"/>
          </p:nvPr>
        </p:nvSpPr>
        <p:spPr>
          <a:xfrm>
            <a:off x="533400" y="762000"/>
            <a:ext cx="8228013" cy="1981200"/>
          </a:xfrm>
        </p:spPr>
        <p:txBody>
          <a:bodyPr/>
          <a:lstStyle/>
          <a:p>
            <a:r>
              <a:rPr lang="en-US" sz="3600" b="1">
                <a:solidFill>
                  <a:srgbClr val="A203BD"/>
                </a:solidFill>
              </a:rPr>
              <a:t>INCREASED INTRABDOMINAL PRESSURE</a:t>
            </a:r>
          </a:p>
          <a:p>
            <a:r>
              <a:rPr lang="en-US" sz="3600" b="1">
                <a:solidFill>
                  <a:srgbClr val="A203BD"/>
                </a:solidFill>
              </a:rPr>
              <a:t>i.e., VALSALVA</a:t>
            </a:r>
          </a:p>
          <a:p>
            <a:r>
              <a:rPr lang="en-US" sz="3600" b="1">
                <a:solidFill>
                  <a:srgbClr val="A203BD"/>
                </a:solidFill>
              </a:rPr>
              <a:t>INTERNAL vs. EXTERNAL</a:t>
            </a:r>
          </a:p>
        </p:txBody>
      </p:sp>
      <p:pic>
        <p:nvPicPr>
          <p:cNvPr id="295940" name="Picture 2"/>
          <p:cNvPicPr>
            <a:picLocks noChangeAspect="1" noChangeArrowheads="1"/>
          </p:cNvPicPr>
          <p:nvPr/>
        </p:nvPicPr>
        <p:blipFill>
          <a:blip r:embed="rId3"/>
          <a:srcRect/>
          <a:stretch>
            <a:fillRect/>
          </a:stretch>
        </p:blipFill>
        <p:spPr bwMode="auto">
          <a:xfrm>
            <a:off x="914400" y="2657475"/>
            <a:ext cx="7458075" cy="42005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986" name="Title 1"/>
          <p:cNvSpPr>
            <a:spLocks noGrp="1"/>
          </p:cNvSpPr>
          <p:nvPr>
            <p:ph type="title"/>
          </p:nvPr>
        </p:nvSpPr>
        <p:spPr/>
        <p:txBody>
          <a:bodyPr/>
          <a:lstStyle/>
          <a:p>
            <a:r>
              <a:rPr lang="en-US" sz="6000">
                <a:solidFill>
                  <a:srgbClr val="0E03EF"/>
                </a:solidFill>
              </a:rPr>
              <a:t>DIVERTICULOSIS</a:t>
            </a:r>
            <a:r>
              <a:rPr lang="en-US" sz="6000" b="1">
                <a:solidFill>
                  <a:srgbClr val="0E03EF"/>
                </a:solidFill>
              </a:rPr>
              <a:t>/-ITIS</a:t>
            </a:r>
          </a:p>
        </p:txBody>
      </p:sp>
      <p:sp>
        <p:nvSpPr>
          <p:cNvPr id="297987" name="Content Placeholder 2"/>
          <p:cNvSpPr>
            <a:spLocks noGrp="1"/>
          </p:cNvSpPr>
          <p:nvPr>
            <p:ph idx="1"/>
          </p:nvPr>
        </p:nvSpPr>
        <p:spPr>
          <a:xfrm>
            <a:off x="381000" y="1600200"/>
            <a:ext cx="8304213" cy="4724400"/>
          </a:xfrm>
        </p:spPr>
        <p:txBody>
          <a:bodyPr/>
          <a:lstStyle/>
          <a:p>
            <a:r>
              <a:rPr lang="en-US">
                <a:solidFill>
                  <a:srgbClr val="009973"/>
                </a:solidFill>
              </a:rPr>
              <a:t>FULL THICKNESS BOWEL OUTPOCKETING</a:t>
            </a:r>
          </a:p>
          <a:p>
            <a:r>
              <a:rPr lang="en-US">
                <a:solidFill>
                  <a:srgbClr val="009973"/>
                </a:solidFill>
              </a:rPr>
              <a:t>Assoc. w.:</a:t>
            </a:r>
          </a:p>
          <a:p>
            <a:pPr lvl="1"/>
            <a:r>
              <a:rPr lang="en-US" sz="3200">
                <a:solidFill>
                  <a:srgbClr val="009973"/>
                </a:solidFill>
              </a:rPr>
              <a:t>INCREASED LUMINAL PRESSURE, ↑transit time </a:t>
            </a:r>
          </a:p>
          <a:p>
            <a:pPr lvl="1"/>
            <a:r>
              <a:rPr lang="en-US" sz="3200">
                <a:solidFill>
                  <a:srgbClr val="009973"/>
                </a:solidFill>
              </a:rPr>
              <a:t>AGE</a:t>
            </a:r>
          </a:p>
          <a:p>
            <a:pPr lvl="1"/>
            <a:r>
              <a:rPr lang="en-US" sz="3200">
                <a:solidFill>
                  <a:srgbClr val="009973"/>
                </a:solidFill>
              </a:rPr>
              <a:t>L</a:t>
            </a:r>
            <a:r>
              <a:rPr lang="en-US" sz="3200">
                <a:solidFill>
                  <a:srgbClr val="009973"/>
                </a:solidFill>
                <a:sym typeface="Wingdings" charset="2"/>
              </a:rPr>
              <a:t>R (decreased liquidity)</a:t>
            </a:r>
          </a:p>
          <a:p>
            <a:pPr lvl="1"/>
            <a:r>
              <a:rPr lang="en-US" sz="3200">
                <a:solidFill>
                  <a:srgbClr val="009973"/>
                </a:solidFill>
                <a:sym typeface="Wingdings" charset="2"/>
              </a:rPr>
              <a:t>Decreased dietary FIBER</a:t>
            </a:r>
          </a:p>
          <a:p>
            <a:pPr lvl="1"/>
            <a:r>
              <a:rPr lang="en-US" sz="3200">
                <a:solidFill>
                  <a:srgbClr val="009973"/>
                </a:solidFill>
                <a:sym typeface="Wingdings" charset="2"/>
              </a:rPr>
              <a:t>Weakening of wall</a:t>
            </a:r>
            <a:endParaRPr lang="en-US" sz="3200">
              <a:solidFill>
                <a:srgbClr val="00997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034" name="Title 1"/>
          <p:cNvSpPr>
            <a:spLocks noGrp="1"/>
          </p:cNvSpPr>
          <p:nvPr>
            <p:ph type="title"/>
          </p:nvPr>
        </p:nvSpPr>
        <p:spPr>
          <a:xfrm>
            <a:off x="457200" y="0"/>
            <a:ext cx="8228013" cy="1600200"/>
          </a:xfrm>
        </p:spPr>
        <p:txBody>
          <a:bodyPr/>
          <a:lstStyle/>
          <a:p>
            <a:r>
              <a:rPr lang="en-US" sz="5400" b="1">
                <a:solidFill>
                  <a:srgbClr val="0E03EF"/>
                </a:solidFill>
              </a:rPr>
              <a:t>DIVERTICULOSIS/-IT IS</a:t>
            </a:r>
            <a:br>
              <a:rPr lang="en-US" sz="5400" b="1">
                <a:solidFill>
                  <a:srgbClr val="0E03EF"/>
                </a:solidFill>
              </a:rPr>
            </a:br>
            <a:r>
              <a:rPr lang="en-US" sz="4000" b="1">
                <a:solidFill>
                  <a:srgbClr val="0E03EF"/>
                </a:solidFill>
              </a:rPr>
              <a:t>(CLINICAL)</a:t>
            </a:r>
            <a:endParaRPr lang="en-US" sz="5400" b="1">
              <a:solidFill>
                <a:srgbClr val="0E03EF"/>
              </a:solidFill>
            </a:endParaRPr>
          </a:p>
        </p:txBody>
      </p:sp>
      <p:sp>
        <p:nvSpPr>
          <p:cNvPr id="300035" name="Content Placeholder 2"/>
          <p:cNvSpPr>
            <a:spLocks noGrp="1"/>
          </p:cNvSpPr>
          <p:nvPr>
            <p:ph idx="1"/>
          </p:nvPr>
        </p:nvSpPr>
        <p:spPr>
          <a:xfrm>
            <a:off x="0" y="1371600"/>
            <a:ext cx="8991600" cy="5029200"/>
          </a:xfrm>
        </p:spPr>
        <p:txBody>
          <a:bodyPr/>
          <a:lstStyle/>
          <a:p>
            <a:r>
              <a:rPr lang="en-US" b="1">
                <a:solidFill>
                  <a:srgbClr val="A203BD"/>
                </a:solidFill>
              </a:rPr>
              <a:t>IMPACTION</a:t>
            </a:r>
          </a:p>
          <a:p>
            <a:r>
              <a:rPr lang="en-US" b="1">
                <a:solidFill>
                  <a:srgbClr val="A203BD"/>
                </a:solidFill>
              </a:rPr>
              <a:t>INFLAMMATION (“appendicitis” syndrome)</a:t>
            </a:r>
          </a:p>
          <a:p>
            <a:r>
              <a:rPr lang="en-US" b="1">
                <a:solidFill>
                  <a:srgbClr val="A203BD"/>
                </a:solidFill>
              </a:rPr>
              <a:t>PERFORATION</a:t>
            </a:r>
            <a:r>
              <a:rPr lang="en-US" b="1">
                <a:solidFill>
                  <a:srgbClr val="A203BD"/>
                </a:solidFill>
                <a:sym typeface="Wingdings" charset="2"/>
              </a:rPr>
              <a:t> Peritonitis, local, diffuse</a:t>
            </a:r>
            <a:endParaRPr lang="en-US" b="1">
              <a:solidFill>
                <a:srgbClr val="A203BD"/>
              </a:solidFill>
            </a:endParaRPr>
          </a:p>
          <a:p>
            <a:r>
              <a:rPr lang="en-US" b="1">
                <a:solidFill>
                  <a:srgbClr val="A203BD"/>
                </a:solidFill>
              </a:rPr>
              <a:t>BLEED, silently, even fatally</a:t>
            </a:r>
          </a:p>
          <a:p>
            <a:r>
              <a:rPr lang="en-US" b="1">
                <a:solidFill>
                  <a:srgbClr val="A203BD"/>
                </a:solidFill>
              </a:rPr>
              <a:t>OBSTRUCT</a:t>
            </a:r>
          </a:p>
          <a:p>
            <a:r>
              <a:rPr lang="en-US" b="1">
                <a:solidFill>
                  <a:srgbClr val="A203BD"/>
                </a:solidFill>
              </a:rPr>
              <a:t>EXTREMELY EXTREMELY </a:t>
            </a:r>
            <a:r>
              <a:rPr lang="en-US" sz="4400" b="1">
                <a:solidFill>
                  <a:srgbClr val="FF0000"/>
                </a:solidFill>
              </a:rPr>
              <a:t>COMMON</a:t>
            </a:r>
          </a:p>
          <a:p>
            <a:r>
              <a:rPr lang="en-US" sz="4400" b="1">
                <a:solidFill>
                  <a:srgbClr val="FF0000"/>
                </a:solidFill>
              </a:rPr>
              <a:t>NOT </a:t>
            </a:r>
            <a:r>
              <a:rPr lang="en-US" b="1">
                <a:solidFill>
                  <a:srgbClr val="A203BD"/>
                </a:solidFill>
              </a:rPr>
              <a:t>assoc. w. neoplasm, but mimic carcinomas clinically, radiologically, surgically, and grossly!</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082" name="Rectangle 2"/>
          <p:cNvSpPr>
            <a:spLocks noGrp="1" noChangeArrowheads="1"/>
          </p:cNvSpPr>
          <p:nvPr>
            <p:ph type="title" idx="4294967295"/>
          </p:nvPr>
        </p:nvSpPr>
        <p:spPr>
          <a:xfrm>
            <a:off x="457200" y="0"/>
            <a:ext cx="8001000" cy="457200"/>
          </a:xfrm>
        </p:spPr>
        <p:txBody>
          <a:bodyPr lIns="91440" tIns="45720" rIns="91440" bIns="45720">
            <a:normAutofit fontScale="90000"/>
          </a:bodyPr>
          <a:lstStyle/>
          <a:p>
            <a:pPr eaLnBrk="1" hangingPunct="1"/>
            <a:r>
              <a:rPr lang="en-US" sz="3300" b="1">
                <a:solidFill>
                  <a:srgbClr val="0E03EF"/>
                </a:solidFill>
              </a:rPr>
              <a:t>Formation of colonic diverticuli</a:t>
            </a:r>
            <a:endParaRPr lang="en-US" sz="5400" b="1">
              <a:solidFill>
                <a:srgbClr val="0E03EF"/>
              </a:solidFill>
            </a:endParaRPr>
          </a:p>
        </p:txBody>
      </p:sp>
      <p:pic>
        <p:nvPicPr>
          <p:cNvPr id="302083" name="Picture 3" descr="5"/>
          <p:cNvPicPr>
            <a:picLocks noGrp="1" noChangeAspect="1" noChangeArrowheads="1"/>
          </p:cNvPicPr>
          <p:nvPr>
            <p:ph idx="4294967295"/>
          </p:nvPr>
        </p:nvPicPr>
        <p:blipFill>
          <a:blip r:embed="rId3"/>
          <a:srcRect/>
          <a:stretch>
            <a:fillRect/>
          </a:stretch>
        </p:blipFill>
        <p:spPr>
          <a:xfrm>
            <a:off x="1981200" y="381000"/>
            <a:ext cx="4800600" cy="3568700"/>
          </a:xfrm>
          <a:noFill/>
        </p:spPr>
      </p:pic>
      <p:sp>
        <p:nvSpPr>
          <p:cNvPr id="302084" name="Rectangle 4"/>
          <p:cNvSpPr>
            <a:spLocks noGrp="1" noChangeArrowheads="1"/>
          </p:cNvSpPr>
          <p:nvPr>
            <p:ph type="body" idx="4294967295"/>
          </p:nvPr>
        </p:nvSpPr>
        <p:spPr>
          <a:xfrm>
            <a:off x="0" y="3886200"/>
            <a:ext cx="9144000" cy="2667000"/>
          </a:xfrm>
        </p:spPr>
        <p:txBody>
          <a:bodyPr lIns="91440" tIns="45720" rIns="91440" bIns="45720"/>
          <a:lstStyle/>
          <a:p>
            <a:pPr eaLnBrk="1" hangingPunct="1">
              <a:lnSpc>
                <a:spcPct val="80000"/>
              </a:lnSpc>
            </a:pPr>
            <a:r>
              <a:rPr lang="en-US" sz="2400" b="1">
                <a:solidFill>
                  <a:srgbClr val="A203BD"/>
                </a:solidFill>
              </a:rPr>
              <a:t>The most commonly known colonic diverticuli are pseudo diverticuli – composed of only mucosa on the luminal side and serosa externally. Why are these called “pseudo” or false?</a:t>
            </a:r>
          </a:p>
          <a:p>
            <a:pPr eaLnBrk="1" hangingPunct="1">
              <a:lnSpc>
                <a:spcPct val="80000"/>
              </a:lnSpc>
            </a:pPr>
            <a:r>
              <a:rPr lang="en-US" sz="2400" b="1">
                <a:solidFill>
                  <a:srgbClr val="A203BD"/>
                </a:solidFill>
              </a:rPr>
              <a:t>Diverticuli resemble hernias of the colonic wall in that they occur @ sites of entry of mucosal arteries as they pass through the muscularis – this represents a weak spot that leads to a diverticulum if the individual generates high colonic intraluminal pressure (low fiber diet)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4130" name="Title 1"/>
          <p:cNvSpPr>
            <a:spLocks noGrp="1"/>
          </p:cNvSpPr>
          <p:nvPr>
            <p:ph type="title"/>
          </p:nvPr>
        </p:nvSpPr>
        <p:spPr/>
        <p:txBody>
          <a:bodyPr>
            <a:normAutofit fontScale="90000"/>
          </a:bodyPr>
          <a:lstStyle/>
          <a:p>
            <a:r>
              <a:rPr lang="en-US" sz="7200" b="1">
                <a:solidFill>
                  <a:srgbClr val="0E03EF"/>
                </a:solidFill>
              </a:rPr>
              <a:t>DIVERTICULOSIS</a:t>
            </a:r>
          </a:p>
        </p:txBody>
      </p:sp>
      <p:pic>
        <p:nvPicPr>
          <p:cNvPr id="304131" name="Picture 2"/>
          <p:cNvPicPr>
            <a:picLocks noGrp="1" noChangeAspect="1" noChangeArrowheads="1"/>
          </p:cNvPicPr>
          <p:nvPr>
            <p:ph idx="1"/>
          </p:nvPr>
        </p:nvPicPr>
        <p:blipFill>
          <a:blip r:embed="rId3"/>
          <a:srcRect/>
          <a:stretch>
            <a:fillRect/>
          </a:stretch>
        </p:blipFill>
        <p:spPr>
          <a:xfrm>
            <a:off x="685800" y="2514600"/>
            <a:ext cx="8061325" cy="2743200"/>
          </a:xfrm>
          <a:noFill/>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178" name="Title 1"/>
          <p:cNvSpPr>
            <a:spLocks noGrp="1"/>
          </p:cNvSpPr>
          <p:nvPr>
            <p:ph type="title"/>
          </p:nvPr>
        </p:nvSpPr>
        <p:spPr/>
        <p:txBody>
          <a:bodyPr>
            <a:normAutofit fontScale="90000"/>
          </a:bodyPr>
          <a:lstStyle/>
          <a:p>
            <a:r>
              <a:rPr lang="en-US" sz="8000" b="1">
                <a:solidFill>
                  <a:srgbClr val="0E03EF"/>
                </a:solidFill>
              </a:rPr>
              <a:t>DIVERTICULITIS</a:t>
            </a:r>
          </a:p>
        </p:txBody>
      </p:sp>
      <p:pic>
        <p:nvPicPr>
          <p:cNvPr id="306179" name="Picture 2"/>
          <p:cNvPicPr>
            <a:picLocks noGrp="1" noChangeAspect="1" noChangeArrowheads="1"/>
          </p:cNvPicPr>
          <p:nvPr>
            <p:ph idx="1"/>
          </p:nvPr>
        </p:nvPicPr>
        <p:blipFill>
          <a:blip r:embed="rId3"/>
          <a:srcRect/>
          <a:stretch>
            <a:fillRect/>
          </a:stretch>
        </p:blipFill>
        <p:spPr>
          <a:xfrm>
            <a:off x="1066800" y="1828800"/>
            <a:ext cx="6934200" cy="4665663"/>
          </a:xfrm>
          <a:no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226" name="Title 1"/>
          <p:cNvSpPr>
            <a:spLocks noGrp="1"/>
          </p:cNvSpPr>
          <p:nvPr>
            <p:ph type="title"/>
          </p:nvPr>
        </p:nvSpPr>
        <p:spPr/>
        <p:txBody>
          <a:bodyPr>
            <a:normAutofit fontScale="90000"/>
          </a:bodyPr>
          <a:lstStyle/>
          <a:p>
            <a:r>
              <a:rPr lang="en-US" sz="7200" b="1">
                <a:solidFill>
                  <a:srgbClr val="0E03EF"/>
                </a:solidFill>
              </a:rPr>
              <a:t>DIVERTICULITIS</a:t>
            </a:r>
          </a:p>
        </p:txBody>
      </p:sp>
      <p:pic>
        <p:nvPicPr>
          <p:cNvPr id="308227" name="Picture 2"/>
          <p:cNvPicPr>
            <a:picLocks noGrp="1" noChangeAspect="1" noChangeArrowheads="1"/>
          </p:cNvPicPr>
          <p:nvPr>
            <p:ph idx="1"/>
          </p:nvPr>
        </p:nvPicPr>
        <p:blipFill>
          <a:blip r:embed="rId3"/>
          <a:srcRect/>
          <a:stretch>
            <a:fillRect/>
          </a:stretch>
        </p:blipFill>
        <p:spPr>
          <a:xfrm>
            <a:off x="914400" y="1371600"/>
            <a:ext cx="7494588" cy="5057775"/>
          </a:xfrm>
          <a:no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0274" name="Title 1"/>
          <p:cNvSpPr>
            <a:spLocks noGrp="1"/>
          </p:cNvSpPr>
          <p:nvPr>
            <p:ph type="title"/>
          </p:nvPr>
        </p:nvSpPr>
        <p:spPr>
          <a:xfrm>
            <a:off x="457200" y="0"/>
            <a:ext cx="8228013" cy="1141413"/>
          </a:xfrm>
        </p:spPr>
        <p:txBody>
          <a:bodyPr>
            <a:normAutofit fontScale="90000"/>
          </a:bodyPr>
          <a:lstStyle/>
          <a:p>
            <a:r>
              <a:rPr lang="en-US" sz="8000" b="1">
                <a:solidFill>
                  <a:srgbClr val="0E03EF"/>
                </a:solidFill>
              </a:rPr>
              <a:t>OBSTRUCTION</a:t>
            </a:r>
          </a:p>
        </p:txBody>
      </p:sp>
      <p:sp>
        <p:nvSpPr>
          <p:cNvPr id="310275" name="Content Placeholder 2"/>
          <p:cNvSpPr>
            <a:spLocks noGrp="1"/>
          </p:cNvSpPr>
          <p:nvPr>
            <p:ph idx="1"/>
          </p:nvPr>
        </p:nvSpPr>
        <p:spPr>
          <a:xfrm>
            <a:off x="0" y="1066800"/>
            <a:ext cx="8685213" cy="5791200"/>
          </a:xfrm>
        </p:spPr>
        <p:txBody>
          <a:bodyPr/>
          <a:lstStyle/>
          <a:p>
            <a:r>
              <a:rPr lang="en-US" sz="3600" b="1">
                <a:solidFill>
                  <a:srgbClr val="FF0000"/>
                </a:solidFill>
              </a:rPr>
              <a:t>ANATOMY</a:t>
            </a:r>
          </a:p>
          <a:p>
            <a:pPr lvl="1"/>
            <a:r>
              <a:rPr lang="en-US" sz="2400" b="1">
                <a:solidFill>
                  <a:srgbClr val="A203BD"/>
                </a:solidFill>
              </a:rPr>
              <a:t>ADHESIONS (post-surgical)</a:t>
            </a:r>
          </a:p>
          <a:p>
            <a:pPr lvl="1"/>
            <a:r>
              <a:rPr lang="en-US" sz="2400" b="1">
                <a:solidFill>
                  <a:srgbClr val="A203BD"/>
                </a:solidFill>
              </a:rPr>
              <a:t>IMPACTION</a:t>
            </a:r>
          </a:p>
          <a:p>
            <a:pPr lvl="1"/>
            <a:r>
              <a:rPr lang="en-US" sz="2400" b="1">
                <a:solidFill>
                  <a:srgbClr val="A203BD"/>
                </a:solidFill>
              </a:rPr>
              <a:t>HERNIAS</a:t>
            </a:r>
          </a:p>
          <a:p>
            <a:pPr lvl="1"/>
            <a:r>
              <a:rPr lang="en-US" sz="2400" b="1">
                <a:solidFill>
                  <a:srgbClr val="A203BD"/>
                </a:solidFill>
              </a:rPr>
              <a:t>VOLVULUS</a:t>
            </a:r>
          </a:p>
          <a:p>
            <a:pPr lvl="1"/>
            <a:r>
              <a:rPr lang="en-US" sz="2400" b="1">
                <a:solidFill>
                  <a:srgbClr val="A203BD"/>
                </a:solidFill>
              </a:rPr>
              <a:t>INTUSSUSCEPTION</a:t>
            </a:r>
          </a:p>
          <a:p>
            <a:pPr lvl="1"/>
            <a:r>
              <a:rPr lang="en-US" sz="2400" b="1">
                <a:solidFill>
                  <a:srgbClr val="A203BD"/>
                </a:solidFill>
              </a:rPr>
              <a:t>TUMORS</a:t>
            </a:r>
          </a:p>
          <a:p>
            <a:pPr lvl="1"/>
            <a:r>
              <a:rPr lang="en-US" sz="2400" b="1">
                <a:solidFill>
                  <a:srgbClr val="A203BD"/>
                </a:solidFill>
              </a:rPr>
              <a:t>INFLAMMATION, such as IBD (Crohn) or divertics</a:t>
            </a:r>
          </a:p>
          <a:p>
            <a:pPr lvl="1"/>
            <a:r>
              <a:rPr lang="en-US" sz="2400" b="1">
                <a:solidFill>
                  <a:srgbClr val="A203BD"/>
                </a:solidFill>
              </a:rPr>
              <a:t>STRICTURES/ATRESIAS</a:t>
            </a:r>
          </a:p>
          <a:p>
            <a:pPr lvl="1"/>
            <a:r>
              <a:rPr lang="en-US" sz="2400" b="1">
                <a:solidFill>
                  <a:srgbClr val="A203BD"/>
                </a:solidFill>
              </a:rPr>
              <a:t>STONES, FECALITHS, FOREIGN BODIES</a:t>
            </a:r>
          </a:p>
          <a:p>
            <a:pPr lvl="1"/>
            <a:r>
              <a:rPr lang="en-US" sz="2400" b="1">
                <a:solidFill>
                  <a:srgbClr val="A203BD"/>
                </a:solidFill>
              </a:rPr>
              <a:t>CONGENITAL BANDS, MECOMIUM, INPERF. ANUS</a:t>
            </a:r>
          </a:p>
          <a:p>
            <a:pPr lvl="1"/>
            <a:endParaRPr lang="en-US" sz="24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330</Words>
  <Application>Microsoft Macintosh PowerPoint</Application>
  <PresentationFormat>On-screen Show (4:3)</PresentationFormat>
  <Paragraphs>51</Paragraphs>
  <Slides>9</Slides>
  <Notes>8</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Office Theme</vt:lpstr>
      <vt:lpstr>Lec 9.1.3</vt:lpstr>
      <vt:lpstr>HEMORRHOIDS</vt:lpstr>
      <vt:lpstr>DIVERTICULOSIS/-ITIS</vt:lpstr>
      <vt:lpstr>DIVERTICULOSIS/-IT IS (CLINICAL)</vt:lpstr>
      <vt:lpstr>Formation of colonic diverticuli</vt:lpstr>
      <vt:lpstr>DIVERTICULOSIS</vt:lpstr>
      <vt:lpstr>DIVERTICULITIS</vt:lpstr>
      <vt:lpstr>DIVERTICULITIS</vt:lpstr>
      <vt:lpstr>OBSTRUCTION</vt:lpstr>
    </vt:vector>
  </TitlesOfParts>
  <Company>abc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 9.1.3</dc:title>
  <dc:creator>shai hussein</dc:creator>
  <cp:lastModifiedBy>shai hussein</cp:lastModifiedBy>
  <cp:revision>3</cp:revision>
  <dcterms:created xsi:type="dcterms:W3CDTF">2013-11-30T14:55:16Z</dcterms:created>
  <dcterms:modified xsi:type="dcterms:W3CDTF">2013-11-30T14:58:15Z</dcterms:modified>
</cp:coreProperties>
</file>