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DE92-AFA2-E94B-BBD6-DB888458653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B2A4-E706-E64B-901D-CF222CCA7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Does this look familiar? Like you’ve seen it before? Like stomach adenocarcinomas?</a:t>
            </a:r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6E084E-45B1-3B4D-AE15-CFC74DFD754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Does this look familiar? Like you’ve seen it before? Like stomach adenocarcinomas?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3502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4B3A05-4346-0548-A5A6-F6EE5C792E01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Does this look familiar? Like you’ve seen it before? Like stomach adenocarcinomas?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F483F8-E484-1B40-B6A5-4109323B640D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Signet ring cells are POORLY differentiated adenocarcinoma cells, and are OFTEN seen with linitis plastica.</a:t>
            </a:r>
          </a:p>
          <a:p>
            <a:r>
              <a:rPr lang="en-US">
                <a:latin typeface="Times New Roman" charset="0"/>
              </a:rPr>
              <a:t>Does this look familiar? Like you’ve seen it before? Like stomach adenocarcinomas?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4FAF67-D0FE-9243-A32E-569F82890A8F}" type="slidenum">
              <a:rPr lang="en-GB">
                <a:ea typeface="Lucida Sans Unicode" charset="0"/>
                <a:cs typeface="Lucida Sans Unicode" charset="0"/>
              </a:rPr>
              <a:pPr/>
              <a:t>5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Does this look familiar? Like you’ve seen it before? Like stomach adenocarcinomas?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3563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DA5729-FDBC-084E-9DB1-6251894ADE4F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To me, this looks very logical.</a:t>
            </a:r>
          </a:p>
          <a:p>
            <a:r>
              <a:rPr lang="en-US">
                <a:latin typeface="Times New Roman" charset="0"/>
              </a:rPr>
              <a:t>Often the DUKES classification may be used?</a:t>
            </a:r>
          </a:p>
        </p:txBody>
      </p:sp>
      <p:sp>
        <p:nvSpPr>
          <p:cNvPr id="3584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5BC778-C96E-7446-A786-D39AA014B211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04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CF3CC6-54A1-4F4D-BC4B-9C64042A8746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25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1F93F5-EEFE-7440-BF0E-C218428B06F6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218D-EE33-FB4F-8677-C0D01C969A93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343F-F928-5940-BBB9-871C61DAE0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>
                <a:solidFill>
                  <a:srgbClr val="0E03EF"/>
                </a:solidFill>
              </a:rPr>
              <a:t>PAPILLARY</a:t>
            </a:r>
          </a:p>
        </p:txBody>
      </p:sp>
      <p:pic>
        <p:nvPicPr>
          <p:cNvPr id="3471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524000"/>
            <a:ext cx="6858000" cy="44338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>
                <a:solidFill>
                  <a:srgbClr val="0E03EF"/>
                </a:solidFill>
              </a:rPr>
              <a:t>TUBULAR</a:t>
            </a:r>
          </a:p>
        </p:txBody>
      </p:sp>
      <p:pic>
        <p:nvPicPr>
          <p:cNvPr id="3491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371600"/>
            <a:ext cx="6781800" cy="5086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>
                <a:solidFill>
                  <a:srgbClr val="0E03EF"/>
                </a:solidFill>
              </a:rPr>
              <a:t>MUCINOUS</a:t>
            </a:r>
          </a:p>
        </p:txBody>
      </p:sp>
      <p:pic>
        <p:nvPicPr>
          <p:cNvPr id="3512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47800"/>
            <a:ext cx="7169150" cy="4945063"/>
          </a:xfrm>
        </p:spPr>
      </p:pic>
      <p:pic>
        <p:nvPicPr>
          <p:cNvPr id="3512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6670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>
                <a:solidFill>
                  <a:srgbClr val="0E03EF"/>
                </a:solidFill>
              </a:rPr>
              <a:t>SIGNET RING</a:t>
            </a:r>
          </a:p>
        </p:txBody>
      </p:sp>
      <p:pic>
        <p:nvPicPr>
          <p:cNvPr id="353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524000"/>
            <a:ext cx="6781800" cy="50863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1413"/>
          </a:xfrm>
        </p:spPr>
        <p:txBody>
          <a:bodyPr>
            <a:normAutofit fontScale="90000"/>
          </a:bodyPr>
          <a:lstStyle/>
          <a:p>
            <a:r>
              <a:rPr lang="en-US" sz="7200" b="1">
                <a:solidFill>
                  <a:srgbClr val="0E03EF"/>
                </a:solidFill>
              </a:rPr>
              <a:t>ADENOSQUAMOUS</a:t>
            </a:r>
          </a:p>
        </p:txBody>
      </p:sp>
      <p:pic>
        <p:nvPicPr>
          <p:cNvPr id="3553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314450"/>
            <a:ext cx="7315200" cy="4876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22225"/>
          <a:ext cx="7467600" cy="6859589"/>
        </p:xfrm>
        <a:graphic>
          <a:graphicData uri="http://schemas.openxmlformats.org/drawingml/2006/table">
            <a:tbl>
              <a:tblPr/>
              <a:tblGrid>
                <a:gridCol w="1600200"/>
                <a:gridCol w="5867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Tumor Stage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E03EF"/>
                        </a:solidFill>
                        <a:effectLst/>
                        <a:latin typeface="Calibri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20443" marR="20443" marT="20443" marB="204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Histologic Features of the Neoplasm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E03EF"/>
                        </a:solidFill>
                        <a:effectLst/>
                        <a:latin typeface="Calibri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20443" marR="20443" marT="20443" marB="2044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Tis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Carcinoma in situ (high-grade dysplasia) or intramucosal carcinoma (lamina propria invasion)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T1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Tumor breaches the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musc. muc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. invades into submucosa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T2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Extending into the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muscularis propria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but not penetrating through it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T3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Penetrating through the muscularis propria into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subserosa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T4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Tumor directly invades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other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organs or structures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Nx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Regional lymph nodes cannot be assessed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N0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No regional lymph node metastasis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N1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Metastasis in 1 to 3 lymph nodes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N2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Metastasis in 4 or more lymph nodes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Mx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Distant metastasis cannot be assessed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M0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No distant metastasis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M1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03EF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Distant metastasis</a:t>
                      </a:r>
                    </a:p>
                  </a:txBody>
                  <a:tcPr marL="20443" marR="20443" marT="20443" marB="20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477962"/>
          </a:xfrm>
        </p:spPr>
        <p:txBody>
          <a:bodyPr/>
          <a:lstStyle/>
          <a:p>
            <a:r>
              <a:rPr lang="en-US" sz="8000">
                <a:solidFill>
                  <a:srgbClr val="0E03EF"/>
                </a:solidFill>
              </a:rPr>
              <a:t>OTHER TUMORS</a:t>
            </a:r>
          </a:p>
        </p:txBody>
      </p:sp>
      <p:sp>
        <p:nvSpPr>
          <p:cNvPr id="359427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685213" cy="3429000"/>
          </a:xfrm>
        </p:spPr>
        <p:txBody>
          <a:bodyPr>
            <a:normAutofit fontScale="92500"/>
          </a:bodyPr>
          <a:lstStyle/>
          <a:p>
            <a:r>
              <a:rPr lang="en-US" sz="4400">
                <a:solidFill>
                  <a:srgbClr val="009973"/>
                </a:solidFill>
              </a:rPr>
              <a:t>CARCINOID, with or without syndrome</a:t>
            </a:r>
          </a:p>
          <a:p>
            <a:r>
              <a:rPr lang="en-US" sz="4400">
                <a:solidFill>
                  <a:srgbClr val="009973"/>
                </a:solidFill>
              </a:rPr>
              <a:t>LYMPHOMA (MALTOMAS, B-Cell)</a:t>
            </a:r>
          </a:p>
          <a:p>
            <a:r>
              <a:rPr lang="en-US" sz="4400">
                <a:solidFill>
                  <a:srgbClr val="009973"/>
                </a:solidFill>
              </a:rPr>
              <a:t>LEIOMYOMA/-SARCOMA</a:t>
            </a:r>
          </a:p>
          <a:p>
            <a:r>
              <a:rPr lang="en-US" sz="4400">
                <a:solidFill>
                  <a:srgbClr val="009973"/>
                </a:solidFill>
              </a:rPr>
              <a:t>LIPOMA/-SARCOMA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0E03EF"/>
                </a:solidFill>
              </a:rPr>
              <a:t>ANAL CANAL CARCINOMAS</a:t>
            </a:r>
          </a:p>
        </p:txBody>
      </p:sp>
      <p:sp>
        <p:nvSpPr>
          <p:cNvPr id="36147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8013" cy="4524375"/>
          </a:xfrm>
        </p:spPr>
        <p:txBody>
          <a:bodyPr/>
          <a:lstStyle/>
          <a:p>
            <a:r>
              <a:rPr lang="en-US" sz="4000" b="1">
                <a:solidFill>
                  <a:srgbClr val="A203BD"/>
                </a:solidFill>
              </a:rPr>
              <a:t>MORE LIKELY TO BE SQUAMOUS, or “basaloid”</a:t>
            </a:r>
          </a:p>
          <a:p>
            <a:r>
              <a:rPr lang="en-US" sz="4000" b="1">
                <a:solidFill>
                  <a:srgbClr val="A203BD"/>
                </a:solidFill>
              </a:rPr>
              <a:t>WORSE IN PROGNOSIS</a:t>
            </a:r>
          </a:p>
          <a:p>
            <a:r>
              <a:rPr lang="en-US" sz="4000" b="1">
                <a:solidFill>
                  <a:srgbClr val="A203BD"/>
                </a:solidFill>
              </a:rPr>
              <a:t>HPV RELATED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Macintosh PowerPoint</Application>
  <PresentationFormat>On-screen Show (4:3)</PresentationFormat>
  <Paragraphs>56</Paragraphs>
  <Slides>9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PAPILLARY</vt:lpstr>
      <vt:lpstr>TUBULAR</vt:lpstr>
      <vt:lpstr>MUCINOUS</vt:lpstr>
      <vt:lpstr>SIGNET RING</vt:lpstr>
      <vt:lpstr>ADENOSQUAMOUS</vt:lpstr>
      <vt:lpstr>Slide 7</vt:lpstr>
      <vt:lpstr>OTHER TUMORS</vt:lpstr>
      <vt:lpstr>ANAL CANAL CARCINOMAS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shai hussein</dc:creator>
  <cp:lastModifiedBy>shai hussein</cp:lastModifiedBy>
  <cp:revision>1</cp:revision>
  <dcterms:created xsi:type="dcterms:W3CDTF">2013-11-30T14:59:09Z</dcterms:created>
  <dcterms:modified xsi:type="dcterms:W3CDTF">2013-11-30T14:59:21Z</dcterms:modified>
</cp:coreProperties>
</file>