
<file path=[Content_Types].xml><?xml version="1.0" encoding="utf-8"?>
<Types xmlns="http://schemas.openxmlformats.org/package/2006/content-types">
  <Override PartName="/ppt/slides/slide18.xml" ContentType="application/vnd.openxmlformats-officedocument.presentationml.slide+xml"/>
  <Override PartName="/ppt/notesSlides/notesSlide4.xml" ContentType="application/vnd.openxmlformats-officedocument.presentationml.notesSlide+xml"/>
  <Override PartName="/ppt/slides/slide9.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notesSlides/notesSlide9.xml" ContentType="application/vnd.openxmlformats-officedocument.presentationml.notesSlide+xml"/>
  <Override PartName="/ppt/slides/slide5.xml" ContentType="application/vnd.openxmlformats-officedocument.presentationml.slide+xml"/>
  <Override PartName="/ppt/slideLayouts/slideLayout11.xml" ContentType="application/vnd.openxmlformats-officedocument.presentationml.slideLayout+xml"/>
  <Override PartName="/ppt/notesSlides/notesSlide16.xml" ContentType="application/vnd.openxmlformats-officedocument.presentationml.notesSlide+xml"/>
  <Default Extension="rels" ContentType="application/vnd.openxmlformats-package.relationships+xml"/>
  <Default Extension="jpeg" ContentType="image/jpeg"/>
  <Override PartName="/ppt/slides/slide10.xml" ContentType="application/vnd.openxmlformats-officedocument.presentationml.slide+xml"/>
  <Override PartName="/ppt/notesMasters/notesMaster1.xml" ContentType="application/vnd.openxmlformats-officedocument.presentationml.notesMaster+xml"/>
  <Override PartName="/ppt/slides/slide1.xml" ContentType="application/vnd.openxmlformats-officedocument.presentationml.slide+xml"/>
  <Override PartName="/ppt/slideLayouts/slideLayout5.xml" ContentType="application/vnd.openxmlformats-officedocument.presentationml.slideLayout+xml"/>
  <Override PartName="/ppt/notesSlides/notesSlide12.xml" ContentType="application/vnd.openxmlformats-officedocument.presentationml.notesSlide+xml"/>
  <Override PartName="/docProps/app.xml" ContentType="application/vnd.openxmlformats-officedocument.extended-properties+xml"/>
  <Override PartName="/ppt/theme/theme2.xml" ContentType="application/vnd.openxmlformats-officedocument.theme+xml"/>
  <Override PartName="/ppt/slideLayouts/slideLayout1.xml" ContentType="application/vnd.openxmlformats-officedocument.presentationml.slideLayout+xml"/>
  <Default Extension="xml" ContentType="application/xml"/>
  <Override PartName="/ppt/slides/slide19.xml" ContentType="application/vnd.openxmlformats-officedocument.presentationml.slide+xml"/>
  <Override PartName="/ppt/notesSlides/notesSlide5.xml" ContentType="application/vnd.openxmlformats-officedocument.presentationml.notesSlide+xml"/>
  <Override PartName="/ppt/tableStyles.xml" ContentType="application/vnd.openxmlformats-officedocument.presentationml.tableStyles+xml"/>
  <Override PartName="/ppt/slides/slide15.xml" ContentType="application/vnd.openxmlformats-officedocument.presentationml.slide+xml"/>
  <Override PartName="/ppt/notesSlides/notesSlide1.xml" ContentType="application/vnd.openxmlformats-officedocument.presentationml.notesSlide+xml"/>
  <Override PartName="/ppt/notesSlides/notesSlide17.xml" ContentType="application/vnd.openxmlformats-officedocument.presentationml.notesSlide+xml"/>
  <Override PartName="/ppt/slides/slide6.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notesSlides/notesSlide13.xml" ContentType="application/vnd.openxmlformats-officedocument.presentationml.notesSlide+xml"/>
  <Override PartName="/ppt/slides/slide2.xml" ContentType="application/vnd.openxmlformats-officedocument.presentationml.slide+xml"/>
  <Default Extension="png" ContentType="image/png"/>
  <Override PartName="/ppt/slideLayouts/slideLayout2.xml" ContentType="application/vnd.openxmlformats-officedocument.presentationml.slideLayout+xml"/>
  <Override PartName="/ppt/notesSlides/notesSlide6.xml" ContentType="application/vnd.openxmlformats-officedocument.presentationml.notesSlide+xml"/>
  <Override PartName="/ppt/slides/slide16.xml" ContentType="application/vnd.openxmlformats-officedocument.presentationml.slide+xml"/>
  <Override PartName="/ppt/notesSlides/notesSlide2.xml" ContentType="application/vnd.openxmlformats-officedocument.presentationml.notesSlide+xml"/>
  <Override PartName="/ppt/notesSlides/notesSlide18.xml" ContentType="application/vnd.openxmlformats-officedocument.presentationml.notes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notesSlides/notesSlide14.xml" ContentType="application/vnd.openxmlformats-officedocument.presentationml.notesSlide+xml"/>
  <Override PartName="/ppt/slides/slide3.xml" ContentType="application/vnd.openxmlformats-officedocument.presentationml.slide+xml"/>
  <Override PartName="/ppt/slideLayouts/slideLayout3.xml" ContentType="application/vnd.openxmlformats-officedocument.presentationml.slideLayout+xml"/>
  <Override PartName="/ppt/notesSlides/notesSlide7.xml" ContentType="application/vnd.openxmlformats-officedocument.presentationml.notesSlide+xml"/>
  <Override PartName="/ppt/notesSlides/notesSlide10.xml" ContentType="application/vnd.openxmlformats-officedocument.presentationml.notesSlide+xml"/>
  <Override PartName="/ppt/notesSlides/notesSlide3.xml" ContentType="application/vnd.openxmlformats-officedocument.presentationml.notesSlide+xml"/>
  <Override PartName="/ppt/slides/slide1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notesSlides/notesSlide8.xml" ContentType="application/vnd.openxmlformats-officedocument.presentationml.notesSlide+xml"/>
  <Override PartName="/ppt/slideLayouts/slideLayout10.xml" ContentType="application/vnd.openxmlformats-officedocument.presentationml.slideLayout+xml"/>
  <Override PartName="/ppt/slides/slide4.xml" ContentType="application/vnd.openxmlformats-officedocument.presentationml.slide+xml"/>
  <Override PartName="/ppt/notesSlides/notesSlide15.xml" ContentType="application/vnd.openxmlformats-officedocument.presentationml.notesSlide+xml"/>
  <Override PartName="/ppt/notesSlides/notesSlide11.xml" ContentType="application/vnd.openxmlformats-officedocument.presentationml.notesSlide+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viewProps.xml" ContentType="application/vnd.openxmlformats-officedocument.presentationml.viewProps+xml"/>
  <Default Extension="bin" ContentType="application/vnd.openxmlformats-officedocument.presentationml.printerSettings"/>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r:id="rId1"/>
  </p:sldMasterIdLst>
  <p:notesMasterIdLst>
    <p:notesMasterId r:id="rId2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showOutlineIcons="0">
    <p:restoredLeft sz="15620"/>
    <p:restoredTop sz="94660"/>
  </p:normalViewPr>
  <p:slideViewPr>
    <p:cSldViewPr snapToObjects="1">
      <p:cViewPr varScale="1">
        <p:scale>
          <a:sx n="92" d="100"/>
          <a:sy n="92" d="100"/>
        </p:scale>
        <p:origin x="-648" y="-11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notesMaster" Target="notesMasters/notesMaster1.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F89DEE1-B70A-CE46-9558-59A92B080796}" type="datetimeFigureOut">
              <a:rPr lang="en-US" smtClean="0"/>
              <a:pPr/>
              <a:t>11/30/13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9A37424-075B-AD4B-A569-78C9AE0B26D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 Id="rId3" Type="http://schemas.openxmlformats.org/officeDocument/2006/relationships/hyperlink" Target="#cite_note-g_emedhealth-0"/></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19138" name="Slide Image Placeholder 1"/>
          <p:cNvSpPr>
            <a:spLocks noGrp="1" noRot="1" noChangeAspect="1" noTextEdit="1"/>
          </p:cNvSpPr>
          <p:nvPr>
            <p:ph type="sldImg"/>
          </p:nvPr>
        </p:nvSpPr>
        <p:spPr>
          <a:ln/>
        </p:spPr>
      </p:sp>
      <p:sp>
        <p:nvSpPr>
          <p:cNvPr id="219139" name="Notes Placeholder 2"/>
          <p:cNvSpPr>
            <a:spLocks noGrp="1"/>
          </p:cNvSpPr>
          <p:nvPr>
            <p:ph type="body" idx="1"/>
          </p:nvPr>
        </p:nvSpPr>
        <p:spPr>
          <a:noFill/>
          <a:ln/>
        </p:spPr>
        <p:txBody>
          <a:bodyPr/>
          <a:lstStyle/>
          <a:p>
            <a:r>
              <a:rPr lang="en-US">
                <a:latin typeface="Times New Roman" charset="0"/>
              </a:rPr>
              <a:t>An “osmotic” diarrhea means there are too many solutes in the lumen and therefore absorption is impaired, it is LEAST LIKELY to be associated with anatomic bowel mucosa damage.</a:t>
            </a:r>
          </a:p>
        </p:txBody>
      </p:sp>
      <p:sp>
        <p:nvSpPr>
          <p:cNvPr id="219140" name="Slide Number Placeholder 3"/>
          <p:cNvSpPr>
            <a:spLocks noGrp="1"/>
          </p:cNvSpPr>
          <p:nvPr>
            <p:ph type="sldNum" sz="quarter"/>
          </p:nvPr>
        </p:nvSpPr>
        <p:spPr>
          <a:noFill/>
        </p:spPr>
        <p:txBody>
          <a:bodyPr/>
          <a:lstStyle/>
          <a:p>
            <a:fld id="{D9123CC6-6C7E-C442-9558-4858AF16A076}" type="slidenum">
              <a:rPr lang="en-GB"/>
              <a:pPr/>
              <a:t>2</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37570" name="Slide Image Placeholder 1"/>
          <p:cNvSpPr>
            <a:spLocks noGrp="1" noRot="1" noChangeAspect="1" noTextEdit="1"/>
          </p:cNvSpPr>
          <p:nvPr>
            <p:ph type="sldImg"/>
          </p:nvPr>
        </p:nvSpPr>
        <p:spPr>
          <a:ln/>
        </p:spPr>
      </p:sp>
      <p:sp>
        <p:nvSpPr>
          <p:cNvPr id="237571" name="Notes Placeholder 2"/>
          <p:cNvSpPr>
            <a:spLocks noGrp="1"/>
          </p:cNvSpPr>
          <p:nvPr>
            <p:ph type="body" idx="1"/>
          </p:nvPr>
        </p:nvSpPr>
        <p:spPr>
          <a:noFill/>
          <a:ln/>
        </p:spPr>
        <p:txBody>
          <a:bodyPr/>
          <a:lstStyle/>
          <a:p>
            <a:endParaRPr lang="en-US">
              <a:latin typeface="Times New Roman" charset="0"/>
            </a:endParaRPr>
          </a:p>
        </p:txBody>
      </p:sp>
      <p:sp>
        <p:nvSpPr>
          <p:cNvPr id="237572" name="Slide Number Placeholder 3"/>
          <p:cNvSpPr>
            <a:spLocks noGrp="1"/>
          </p:cNvSpPr>
          <p:nvPr>
            <p:ph type="sldNum" sz="quarter"/>
          </p:nvPr>
        </p:nvSpPr>
        <p:spPr>
          <a:noFill/>
        </p:spPr>
        <p:txBody>
          <a:bodyPr/>
          <a:lstStyle/>
          <a:p>
            <a:fld id="{6EBD4068-F307-4A4C-A965-A30EC80BFF9D}" type="slidenum">
              <a:rPr lang="en-GB"/>
              <a:pPr/>
              <a:t>11</a:t>
            </a:fld>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39618" name="Slide Image Placeholder 1"/>
          <p:cNvSpPr>
            <a:spLocks noGrp="1" noRot="1" noChangeAspect="1" noTextEdit="1"/>
          </p:cNvSpPr>
          <p:nvPr>
            <p:ph type="sldImg"/>
          </p:nvPr>
        </p:nvSpPr>
        <p:spPr>
          <a:ln/>
        </p:spPr>
      </p:sp>
      <p:sp>
        <p:nvSpPr>
          <p:cNvPr id="239619" name="Notes Placeholder 2"/>
          <p:cNvSpPr>
            <a:spLocks noGrp="1"/>
          </p:cNvSpPr>
          <p:nvPr>
            <p:ph type="body" idx="1"/>
          </p:nvPr>
        </p:nvSpPr>
        <p:spPr>
          <a:noFill/>
          <a:ln/>
        </p:spPr>
        <p:txBody>
          <a:bodyPr/>
          <a:lstStyle/>
          <a:p>
            <a:r>
              <a:rPr lang="en-US">
                <a:latin typeface="Times New Roman" charset="0"/>
              </a:rPr>
              <a:t>Can a yersinia infection look like a maltoma? Ans: YES</a:t>
            </a:r>
          </a:p>
        </p:txBody>
      </p:sp>
      <p:sp>
        <p:nvSpPr>
          <p:cNvPr id="239620" name="Slide Number Placeholder 3"/>
          <p:cNvSpPr>
            <a:spLocks noGrp="1"/>
          </p:cNvSpPr>
          <p:nvPr>
            <p:ph type="sldNum" sz="quarter"/>
          </p:nvPr>
        </p:nvSpPr>
        <p:spPr>
          <a:noFill/>
        </p:spPr>
        <p:txBody>
          <a:bodyPr/>
          <a:lstStyle/>
          <a:p>
            <a:fld id="{7D2AC3C3-2B14-614F-BB54-AC97C37DC926}" type="slidenum">
              <a:rPr lang="en-GB"/>
              <a:pPr/>
              <a:t>12</a:t>
            </a:fld>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41666" name="Slide Image Placeholder 1"/>
          <p:cNvSpPr>
            <a:spLocks noGrp="1" noRot="1" noChangeAspect="1" noTextEdit="1"/>
          </p:cNvSpPr>
          <p:nvPr>
            <p:ph type="sldImg"/>
          </p:nvPr>
        </p:nvSpPr>
        <p:spPr>
          <a:ln/>
        </p:spPr>
      </p:sp>
      <p:sp>
        <p:nvSpPr>
          <p:cNvPr id="241667" name="Notes Placeholder 2"/>
          <p:cNvSpPr>
            <a:spLocks noGrp="1"/>
          </p:cNvSpPr>
          <p:nvPr>
            <p:ph type="body" idx="1"/>
          </p:nvPr>
        </p:nvSpPr>
        <p:spPr>
          <a:noFill/>
          <a:ln/>
        </p:spPr>
        <p:txBody>
          <a:bodyPr/>
          <a:lstStyle/>
          <a:p>
            <a:endParaRPr lang="en-US">
              <a:latin typeface="Times New Roman" charset="0"/>
            </a:endParaRPr>
          </a:p>
        </p:txBody>
      </p:sp>
      <p:sp>
        <p:nvSpPr>
          <p:cNvPr id="241668" name="Slide Number Placeholder 3"/>
          <p:cNvSpPr>
            <a:spLocks noGrp="1"/>
          </p:cNvSpPr>
          <p:nvPr>
            <p:ph type="sldNum" sz="quarter"/>
          </p:nvPr>
        </p:nvSpPr>
        <p:spPr>
          <a:noFill/>
        </p:spPr>
        <p:txBody>
          <a:bodyPr/>
          <a:lstStyle/>
          <a:p>
            <a:fld id="{EC307FAD-FDA8-1C48-BB92-73310F457509}" type="slidenum">
              <a:rPr lang="en-GB"/>
              <a:pPr/>
              <a:t>13</a:t>
            </a:fld>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43714" name="Slide Image Placeholder 1"/>
          <p:cNvSpPr>
            <a:spLocks noGrp="1" noRot="1" noChangeAspect="1" noTextEdit="1"/>
          </p:cNvSpPr>
          <p:nvPr>
            <p:ph type="sldImg"/>
          </p:nvPr>
        </p:nvSpPr>
        <p:spPr>
          <a:ln/>
        </p:spPr>
      </p:sp>
      <p:sp>
        <p:nvSpPr>
          <p:cNvPr id="243715" name="Notes Placeholder 2"/>
          <p:cNvSpPr>
            <a:spLocks noGrp="1"/>
          </p:cNvSpPr>
          <p:nvPr>
            <p:ph type="body" idx="1"/>
          </p:nvPr>
        </p:nvSpPr>
        <p:spPr>
          <a:noFill/>
          <a:ln/>
        </p:spPr>
        <p:txBody>
          <a:bodyPr/>
          <a:lstStyle/>
          <a:p>
            <a:r>
              <a:rPr lang="en-US">
                <a:latin typeface="Times New Roman" charset="0"/>
              </a:rPr>
              <a:t>Pseudomembranous colitis is usually also called “antibiotic induced” colitis. Why?  (figure out this one yourself)</a:t>
            </a:r>
          </a:p>
        </p:txBody>
      </p:sp>
      <p:sp>
        <p:nvSpPr>
          <p:cNvPr id="243716" name="Slide Number Placeholder 3"/>
          <p:cNvSpPr>
            <a:spLocks noGrp="1"/>
          </p:cNvSpPr>
          <p:nvPr>
            <p:ph type="sldNum" sz="quarter"/>
          </p:nvPr>
        </p:nvSpPr>
        <p:spPr>
          <a:noFill/>
        </p:spPr>
        <p:txBody>
          <a:bodyPr/>
          <a:lstStyle/>
          <a:p>
            <a:fld id="{2B22AE8E-89AD-0445-BD9A-7D011852CF8B}" type="slidenum">
              <a:rPr lang="en-GB"/>
              <a:pPr/>
              <a:t>14</a:t>
            </a:fld>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45762" name="Slide Image Placeholder 1"/>
          <p:cNvSpPr>
            <a:spLocks noGrp="1" noRot="1" noChangeAspect="1" noTextEdit="1"/>
          </p:cNvSpPr>
          <p:nvPr>
            <p:ph type="sldImg"/>
          </p:nvPr>
        </p:nvSpPr>
        <p:spPr>
          <a:ln/>
        </p:spPr>
      </p:sp>
      <p:sp>
        <p:nvSpPr>
          <p:cNvPr id="245763" name="Notes Placeholder 2"/>
          <p:cNvSpPr>
            <a:spLocks noGrp="1"/>
          </p:cNvSpPr>
          <p:nvPr>
            <p:ph type="body" idx="1"/>
          </p:nvPr>
        </p:nvSpPr>
        <p:spPr>
          <a:noFill/>
          <a:ln/>
        </p:spPr>
        <p:txBody>
          <a:bodyPr/>
          <a:lstStyle/>
          <a:p>
            <a:r>
              <a:rPr lang="en-US">
                <a:latin typeface="Times New Roman" charset="0"/>
              </a:rPr>
              <a:t>Bacterial overgrowth syndromes result in, and are caused by, L---O---N---G transit times</a:t>
            </a:r>
          </a:p>
        </p:txBody>
      </p:sp>
      <p:sp>
        <p:nvSpPr>
          <p:cNvPr id="245764" name="Slide Number Placeholder 3"/>
          <p:cNvSpPr>
            <a:spLocks noGrp="1"/>
          </p:cNvSpPr>
          <p:nvPr>
            <p:ph type="sldNum" sz="quarter"/>
          </p:nvPr>
        </p:nvSpPr>
        <p:spPr>
          <a:noFill/>
        </p:spPr>
        <p:txBody>
          <a:bodyPr/>
          <a:lstStyle/>
          <a:p>
            <a:fld id="{B42A34A4-3BE9-FD40-B373-558F94E313CF}" type="slidenum">
              <a:rPr lang="en-GB"/>
              <a:pPr/>
              <a:t>15</a:t>
            </a:fld>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47810" name="Slide Image Placeholder 1"/>
          <p:cNvSpPr>
            <a:spLocks noGrp="1" noRot="1" noChangeAspect="1" noTextEdit="1"/>
          </p:cNvSpPr>
          <p:nvPr>
            <p:ph type="sldImg"/>
          </p:nvPr>
        </p:nvSpPr>
        <p:spPr>
          <a:ln/>
        </p:spPr>
      </p:sp>
      <p:sp>
        <p:nvSpPr>
          <p:cNvPr id="247811" name="Notes Placeholder 2"/>
          <p:cNvSpPr>
            <a:spLocks noGrp="1"/>
          </p:cNvSpPr>
          <p:nvPr>
            <p:ph type="body" idx="1"/>
          </p:nvPr>
        </p:nvSpPr>
        <p:spPr>
          <a:noFill/>
          <a:ln/>
        </p:spPr>
        <p:txBody>
          <a:bodyPr/>
          <a:lstStyle/>
          <a:p>
            <a:r>
              <a:rPr lang="en-US">
                <a:latin typeface="Times New Roman" charset="0"/>
              </a:rPr>
              <a:t>Helminths generally do not produce too much mucosal damage, BECAUSE “a successful parasite never kills its host”.  This principle is also true in the business world and the usury trade. If you remember, the loan sharks rarely killed their victims, they just threatened to. Just like banks and credit card companies too.</a:t>
            </a:r>
          </a:p>
        </p:txBody>
      </p:sp>
      <p:sp>
        <p:nvSpPr>
          <p:cNvPr id="247812" name="Slide Number Placeholder 3"/>
          <p:cNvSpPr>
            <a:spLocks noGrp="1"/>
          </p:cNvSpPr>
          <p:nvPr>
            <p:ph type="sldNum" sz="quarter"/>
          </p:nvPr>
        </p:nvSpPr>
        <p:spPr>
          <a:noFill/>
        </p:spPr>
        <p:txBody>
          <a:bodyPr/>
          <a:lstStyle/>
          <a:p>
            <a:fld id="{50FB27AA-B752-FA4D-985C-7F422D0AF0D1}" type="slidenum">
              <a:rPr lang="en-GB"/>
              <a:pPr/>
              <a:t>16</a:t>
            </a:fld>
            <a:endParaRPr lang="en-GB"/>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49858" name="Slide Image Placeholder 1"/>
          <p:cNvSpPr>
            <a:spLocks noGrp="1" noRot="1" noChangeAspect="1" noTextEdit="1"/>
          </p:cNvSpPr>
          <p:nvPr>
            <p:ph type="sldImg"/>
          </p:nvPr>
        </p:nvSpPr>
        <p:spPr>
          <a:ln/>
        </p:spPr>
      </p:sp>
      <p:sp>
        <p:nvSpPr>
          <p:cNvPr id="249859" name="Notes Placeholder 2"/>
          <p:cNvSpPr>
            <a:spLocks noGrp="1"/>
          </p:cNvSpPr>
          <p:nvPr>
            <p:ph type="body" idx="1"/>
          </p:nvPr>
        </p:nvSpPr>
        <p:spPr>
          <a:noFill/>
          <a:ln/>
        </p:spPr>
        <p:txBody>
          <a:bodyPr/>
          <a:lstStyle/>
          <a:p>
            <a:endParaRPr lang="en-US">
              <a:latin typeface="Times New Roman" charset="0"/>
            </a:endParaRPr>
          </a:p>
        </p:txBody>
      </p:sp>
      <p:sp>
        <p:nvSpPr>
          <p:cNvPr id="249860" name="Slide Number Placeholder 3"/>
          <p:cNvSpPr>
            <a:spLocks noGrp="1"/>
          </p:cNvSpPr>
          <p:nvPr>
            <p:ph type="sldNum" sz="quarter"/>
          </p:nvPr>
        </p:nvSpPr>
        <p:spPr>
          <a:noFill/>
        </p:spPr>
        <p:txBody>
          <a:bodyPr/>
          <a:lstStyle/>
          <a:p>
            <a:fld id="{856394F1-E3CD-604C-ACDC-5EA7BB6A2BAB}" type="slidenum">
              <a:rPr lang="en-GB"/>
              <a:pPr/>
              <a:t>17</a:t>
            </a:fld>
            <a:endParaRPr lang="en-GB"/>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51906" name="Slide Image Placeholder 1"/>
          <p:cNvSpPr>
            <a:spLocks noGrp="1" noRot="1" noChangeAspect="1" noTextEdit="1"/>
          </p:cNvSpPr>
          <p:nvPr>
            <p:ph type="sldImg"/>
          </p:nvPr>
        </p:nvSpPr>
        <p:spPr>
          <a:ln/>
        </p:spPr>
      </p:sp>
      <p:sp>
        <p:nvSpPr>
          <p:cNvPr id="251907" name="Notes Placeholder 2"/>
          <p:cNvSpPr>
            <a:spLocks noGrp="1"/>
          </p:cNvSpPr>
          <p:nvPr>
            <p:ph type="body" idx="1"/>
          </p:nvPr>
        </p:nvSpPr>
        <p:spPr>
          <a:noFill/>
          <a:ln/>
        </p:spPr>
        <p:txBody>
          <a:bodyPr/>
          <a:lstStyle/>
          <a:p>
            <a:r>
              <a:rPr lang="en-US" b="1">
                <a:latin typeface="Times New Roman" charset="0"/>
              </a:rPr>
              <a:t>Giardiasis</a:t>
            </a:r>
            <a:r>
              <a:rPr lang="en-US">
                <a:latin typeface="Times New Roman" charset="0"/>
              </a:rPr>
              <a:t> in humans is caused by the infection of the small intestine by the CYST of a single-celled organism called Giardia lamblia. Giardiasis occurs worldwide with a prevalence of 20–30%</a:t>
            </a:r>
            <a:r>
              <a:rPr lang="en-US" baseline="30000">
                <a:latin typeface="Times New Roman" charset="0"/>
                <a:hlinkClick r:id="rId3" action="ppaction://hlinkfile"/>
              </a:rPr>
              <a:t>[1]</a:t>
            </a:r>
            <a:r>
              <a:rPr lang="en-US">
                <a:latin typeface="Times New Roman" charset="0"/>
              </a:rPr>
              <a:t> in developing countries. Additionally, Giardia has a wide range of human and other mammalian hosts, thus making it very difficult to eliminate. The CDC reports that in the US Giardia infects over 2.5 million people annually. This is one of the main reasons why people tell you “please do not drink the water”. PS: THE CYSTS CAN LIVE IN ICE TOO, SUCH AS SNO-CONES. </a:t>
            </a:r>
          </a:p>
          <a:p>
            <a:endParaRPr lang="en-US">
              <a:latin typeface="Times New Roman" charset="0"/>
            </a:endParaRPr>
          </a:p>
          <a:p>
            <a:r>
              <a:rPr lang="en-US">
                <a:latin typeface="Times New Roman" charset="0"/>
              </a:rPr>
              <a:t>Like the Reed-Sternberg cell, this flagellate often gives you the feeling it is looking back at you when you look at it under the diagnostic microscope.</a:t>
            </a:r>
          </a:p>
        </p:txBody>
      </p:sp>
      <p:sp>
        <p:nvSpPr>
          <p:cNvPr id="251908" name="Slide Number Placeholder 3"/>
          <p:cNvSpPr>
            <a:spLocks noGrp="1"/>
          </p:cNvSpPr>
          <p:nvPr>
            <p:ph type="sldNum" sz="quarter"/>
          </p:nvPr>
        </p:nvSpPr>
        <p:spPr>
          <a:noFill/>
        </p:spPr>
        <p:txBody>
          <a:bodyPr/>
          <a:lstStyle/>
          <a:p>
            <a:fld id="{DDB8ACC0-34C1-DA47-93C6-9BFF4DA96542}" type="slidenum">
              <a:rPr lang="en-GB"/>
              <a:pPr/>
              <a:t>18</a:t>
            </a:fld>
            <a:endParaRPr lang="en-GB"/>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53954" name="Slide Image Placeholder 1"/>
          <p:cNvSpPr>
            <a:spLocks noGrp="1" noRot="1" noChangeAspect="1" noTextEdit="1"/>
          </p:cNvSpPr>
          <p:nvPr>
            <p:ph type="sldImg"/>
          </p:nvPr>
        </p:nvSpPr>
        <p:spPr>
          <a:ln/>
        </p:spPr>
      </p:sp>
      <p:sp>
        <p:nvSpPr>
          <p:cNvPr id="253955" name="Notes Placeholder 2"/>
          <p:cNvSpPr>
            <a:spLocks noGrp="1"/>
          </p:cNvSpPr>
          <p:nvPr>
            <p:ph type="body" idx="1"/>
          </p:nvPr>
        </p:nvSpPr>
        <p:spPr>
          <a:noFill/>
          <a:ln/>
        </p:spPr>
        <p:txBody>
          <a:bodyPr/>
          <a:lstStyle/>
          <a:p>
            <a:endParaRPr lang="en-US">
              <a:latin typeface="Times New Roman" charset="0"/>
            </a:endParaRPr>
          </a:p>
        </p:txBody>
      </p:sp>
      <p:sp>
        <p:nvSpPr>
          <p:cNvPr id="253956" name="Slide Number Placeholder 3"/>
          <p:cNvSpPr>
            <a:spLocks noGrp="1"/>
          </p:cNvSpPr>
          <p:nvPr>
            <p:ph type="sldNum" sz="quarter"/>
          </p:nvPr>
        </p:nvSpPr>
        <p:spPr>
          <a:noFill/>
        </p:spPr>
        <p:txBody>
          <a:bodyPr/>
          <a:lstStyle/>
          <a:p>
            <a:fld id="{561B4320-7B7E-4140-ACCD-F03E9194E601}" type="slidenum">
              <a:rPr lang="en-GB"/>
              <a:pPr/>
              <a:t>19</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21186" name="Rectangle 2"/>
          <p:cNvSpPr>
            <a:spLocks noGrp="1" noRot="1" noChangeAspect="1" noChangeArrowheads="1" noTextEdit="1"/>
          </p:cNvSpPr>
          <p:nvPr>
            <p:ph type="sldImg"/>
          </p:nvPr>
        </p:nvSpPr>
        <p:spPr>
          <a:ln/>
        </p:spPr>
      </p:sp>
      <p:sp>
        <p:nvSpPr>
          <p:cNvPr id="221187" name="Rectangle 3"/>
          <p:cNvSpPr>
            <a:spLocks noGrp="1" noChangeArrowheads="1"/>
          </p:cNvSpPr>
          <p:nvPr>
            <p:ph type="body" idx="1"/>
          </p:nvPr>
        </p:nvSpPr>
        <p:spPr>
          <a:noFill/>
          <a:ln/>
        </p:spPr>
        <p:txBody>
          <a:bodyPr/>
          <a:lstStyle/>
          <a:p>
            <a:r>
              <a:rPr lang="en-US">
                <a:latin typeface="Times New Roman" charset="0"/>
              </a:rPr>
              <a:t>Increased damage to an intestinal mucosal epithelial cell can result in EXUDATE from the mucosa TO the lumen. The condition is usually caused by gram positive enteric commensal bacteria of the gut (gut flora). Caecitis affects immunocompromised patients, such as those undergoing chemotherapy, patients with AIDS, kidney transplant patients, or the elderly</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23234" name="Slide Image Placeholder 1"/>
          <p:cNvSpPr>
            <a:spLocks noGrp="1" noRot="1" noChangeAspect="1" noTextEdit="1"/>
          </p:cNvSpPr>
          <p:nvPr>
            <p:ph type="sldImg"/>
          </p:nvPr>
        </p:nvSpPr>
        <p:spPr>
          <a:ln/>
        </p:spPr>
      </p:sp>
      <p:sp>
        <p:nvSpPr>
          <p:cNvPr id="223235" name="Notes Placeholder 2"/>
          <p:cNvSpPr>
            <a:spLocks noGrp="1"/>
          </p:cNvSpPr>
          <p:nvPr>
            <p:ph type="body" idx="1"/>
          </p:nvPr>
        </p:nvSpPr>
        <p:spPr>
          <a:noFill/>
          <a:ln/>
        </p:spPr>
        <p:txBody>
          <a:bodyPr/>
          <a:lstStyle/>
          <a:p>
            <a:r>
              <a:rPr lang="en-US">
                <a:latin typeface="Times New Roman" charset="0"/>
              </a:rPr>
              <a:t>Malabsorption can be at the pancreas, bile, or bowel mucosal level.</a:t>
            </a:r>
          </a:p>
        </p:txBody>
      </p:sp>
      <p:sp>
        <p:nvSpPr>
          <p:cNvPr id="223236" name="Slide Number Placeholder 3"/>
          <p:cNvSpPr>
            <a:spLocks noGrp="1"/>
          </p:cNvSpPr>
          <p:nvPr>
            <p:ph type="sldNum" sz="quarter"/>
          </p:nvPr>
        </p:nvSpPr>
        <p:spPr>
          <a:noFill/>
        </p:spPr>
        <p:txBody>
          <a:bodyPr/>
          <a:lstStyle/>
          <a:p>
            <a:fld id="{25141E2B-8939-C145-A9D5-C010C5B9FBDF}" type="slidenum">
              <a:rPr lang="en-GB"/>
              <a:pPr/>
              <a:t>4</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25282" name="Slide Image Placeholder 1"/>
          <p:cNvSpPr>
            <a:spLocks noGrp="1" noRot="1" noChangeAspect="1" noTextEdit="1"/>
          </p:cNvSpPr>
          <p:nvPr>
            <p:ph type="sldImg"/>
          </p:nvPr>
        </p:nvSpPr>
        <p:spPr>
          <a:ln/>
        </p:spPr>
      </p:sp>
      <p:sp>
        <p:nvSpPr>
          <p:cNvPr id="225283" name="Notes Placeholder 2"/>
          <p:cNvSpPr>
            <a:spLocks noGrp="1"/>
          </p:cNvSpPr>
          <p:nvPr>
            <p:ph type="body" idx="1"/>
          </p:nvPr>
        </p:nvSpPr>
        <p:spPr>
          <a:noFill/>
          <a:ln/>
        </p:spPr>
        <p:txBody>
          <a:bodyPr/>
          <a:lstStyle/>
          <a:p>
            <a:r>
              <a:rPr lang="en-US">
                <a:latin typeface="Times New Roman" charset="0"/>
              </a:rPr>
              <a:t>Understand how BOTH a DECREASED or INCREASED transit time can be associated with diarrhea.</a:t>
            </a:r>
          </a:p>
        </p:txBody>
      </p:sp>
      <p:sp>
        <p:nvSpPr>
          <p:cNvPr id="225284" name="Slide Number Placeholder 3"/>
          <p:cNvSpPr>
            <a:spLocks noGrp="1"/>
          </p:cNvSpPr>
          <p:nvPr>
            <p:ph type="sldNum" sz="quarter"/>
          </p:nvPr>
        </p:nvSpPr>
        <p:spPr>
          <a:noFill/>
        </p:spPr>
        <p:txBody>
          <a:bodyPr/>
          <a:lstStyle/>
          <a:p>
            <a:fld id="{92459D5C-F8E5-FA47-8AF9-C9A27C05F660}" type="slidenum">
              <a:rPr lang="en-GB"/>
              <a:pPr/>
              <a:t>5</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27330" name="Slide Image Placeholder 1"/>
          <p:cNvSpPr>
            <a:spLocks noGrp="1" noRot="1" noChangeAspect="1" noTextEdit="1"/>
          </p:cNvSpPr>
          <p:nvPr>
            <p:ph type="sldImg"/>
          </p:nvPr>
        </p:nvSpPr>
        <p:spPr>
          <a:ln/>
        </p:spPr>
      </p:sp>
      <p:sp>
        <p:nvSpPr>
          <p:cNvPr id="227331" name="Notes Placeholder 2"/>
          <p:cNvSpPr>
            <a:spLocks noGrp="1"/>
          </p:cNvSpPr>
          <p:nvPr>
            <p:ph type="body" idx="1"/>
          </p:nvPr>
        </p:nvSpPr>
        <p:spPr>
          <a:noFill/>
          <a:ln/>
        </p:spPr>
        <p:txBody>
          <a:bodyPr/>
          <a:lstStyle/>
          <a:p>
            <a:r>
              <a:rPr lang="en-US">
                <a:latin typeface="Times New Roman" charset="0"/>
              </a:rPr>
              <a:t>Rotavirus is the most likely cause of “stomach” flu, especially in kids.</a:t>
            </a:r>
          </a:p>
        </p:txBody>
      </p:sp>
      <p:sp>
        <p:nvSpPr>
          <p:cNvPr id="227332" name="Slide Number Placeholder 3"/>
          <p:cNvSpPr>
            <a:spLocks noGrp="1"/>
          </p:cNvSpPr>
          <p:nvPr>
            <p:ph type="sldNum" sz="quarter"/>
          </p:nvPr>
        </p:nvSpPr>
        <p:spPr>
          <a:noFill/>
        </p:spPr>
        <p:txBody>
          <a:bodyPr/>
          <a:lstStyle/>
          <a:p>
            <a:fld id="{DC64D200-B5B0-5F48-97B2-055C94F10717}" type="slidenum">
              <a:rPr lang="en-GB"/>
              <a:pPr/>
              <a:t>6</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29378" name="Slide Image Placeholder 1"/>
          <p:cNvSpPr>
            <a:spLocks noGrp="1" noRot="1" noChangeAspect="1" noTextEdit="1"/>
          </p:cNvSpPr>
          <p:nvPr>
            <p:ph type="sldImg"/>
          </p:nvPr>
        </p:nvSpPr>
        <p:spPr>
          <a:ln/>
        </p:spPr>
      </p:sp>
      <p:sp>
        <p:nvSpPr>
          <p:cNvPr id="229379" name="Notes Placeholder 2"/>
          <p:cNvSpPr>
            <a:spLocks noGrp="1"/>
          </p:cNvSpPr>
          <p:nvPr>
            <p:ph type="body" idx="1"/>
          </p:nvPr>
        </p:nvSpPr>
        <p:spPr>
          <a:noFill/>
          <a:ln/>
        </p:spPr>
        <p:txBody>
          <a:bodyPr/>
          <a:lstStyle/>
          <a:p>
            <a:r>
              <a:rPr lang="en-US">
                <a:solidFill>
                  <a:srgbClr val="002060"/>
                </a:solidFill>
                <a:latin typeface="Times New Roman" charset="0"/>
              </a:rPr>
              <a:t>Enterocytes are the most common type of intestinal cell and they ABSORB water and nutrients, so it is no surprise that watery diarrhea and malabsorption can be the sequelae when there is a disease of enterocytes.</a:t>
            </a:r>
          </a:p>
        </p:txBody>
      </p:sp>
      <p:sp>
        <p:nvSpPr>
          <p:cNvPr id="229380" name="Slide Number Placeholder 3"/>
          <p:cNvSpPr>
            <a:spLocks noGrp="1"/>
          </p:cNvSpPr>
          <p:nvPr>
            <p:ph type="sldNum" sz="quarter"/>
          </p:nvPr>
        </p:nvSpPr>
        <p:spPr>
          <a:noFill/>
        </p:spPr>
        <p:txBody>
          <a:bodyPr/>
          <a:lstStyle/>
          <a:p>
            <a:fld id="{0083060E-0A7D-1541-88B1-CD09F7FF11A3}" type="slidenum">
              <a:rPr lang="en-GB"/>
              <a:pPr/>
              <a:t>7</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31426" name="Slide Image Placeholder 1"/>
          <p:cNvSpPr>
            <a:spLocks noGrp="1" noRot="1" noChangeAspect="1" noTextEdit="1"/>
          </p:cNvSpPr>
          <p:nvPr>
            <p:ph type="sldImg"/>
          </p:nvPr>
        </p:nvSpPr>
        <p:spPr>
          <a:ln/>
        </p:spPr>
      </p:sp>
      <p:sp>
        <p:nvSpPr>
          <p:cNvPr id="231427" name="Notes Placeholder 2"/>
          <p:cNvSpPr>
            <a:spLocks noGrp="1"/>
          </p:cNvSpPr>
          <p:nvPr>
            <p:ph type="body" idx="1"/>
          </p:nvPr>
        </p:nvSpPr>
        <p:spPr>
          <a:noFill/>
          <a:ln/>
        </p:spPr>
        <p:txBody>
          <a:bodyPr/>
          <a:lstStyle/>
          <a:p>
            <a:r>
              <a:rPr lang="en-US" b="1">
                <a:solidFill>
                  <a:srgbClr val="A203BD"/>
                </a:solidFill>
                <a:latin typeface="Times New Roman" charset="0"/>
              </a:rPr>
              <a:t>“Traveller’s diarrhea” </a:t>
            </a:r>
            <a:r>
              <a:rPr lang="en-US">
                <a:solidFill>
                  <a:srgbClr val="A203BD"/>
                </a:solidFill>
                <a:latin typeface="Times New Roman" charset="0"/>
              </a:rPr>
              <a:t>usually refers to E. coli infections, but also has a more generic connotation.</a:t>
            </a:r>
          </a:p>
          <a:p>
            <a:r>
              <a:rPr lang="en-US">
                <a:solidFill>
                  <a:srgbClr val="A203BD"/>
                </a:solidFill>
                <a:latin typeface="Times New Roman" charset="0"/>
              </a:rPr>
              <a:t>Which of these 3 conditions is most likely to produce histopathologic mucosal changes and blood in stools?? Ans: Enteroinvasive bacteria</a:t>
            </a:r>
            <a:endParaRPr lang="en-US">
              <a:latin typeface="Times New Roman" charset="0"/>
            </a:endParaRPr>
          </a:p>
        </p:txBody>
      </p:sp>
      <p:sp>
        <p:nvSpPr>
          <p:cNvPr id="231428" name="Slide Number Placeholder 3"/>
          <p:cNvSpPr>
            <a:spLocks noGrp="1"/>
          </p:cNvSpPr>
          <p:nvPr>
            <p:ph type="sldNum" sz="quarter"/>
          </p:nvPr>
        </p:nvSpPr>
        <p:spPr>
          <a:noFill/>
        </p:spPr>
        <p:txBody>
          <a:bodyPr/>
          <a:lstStyle/>
          <a:p>
            <a:fld id="{826F538B-8838-0D47-92EC-3A6FB0AD6A48}" type="slidenum">
              <a:rPr lang="en-GB"/>
              <a:pPr/>
              <a:t>8</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33474" name="Slide Image Placeholder 1"/>
          <p:cNvSpPr>
            <a:spLocks noGrp="1" noRot="1" noChangeAspect="1" noTextEdit="1"/>
          </p:cNvSpPr>
          <p:nvPr>
            <p:ph type="sldImg"/>
          </p:nvPr>
        </p:nvSpPr>
        <p:spPr>
          <a:ln/>
        </p:spPr>
      </p:sp>
      <p:sp>
        <p:nvSpPr>
          <p:cNvPr id="233475" name="Notes Placeholder 2"/>
          <p:cNvSpPr>
            <a:spLocks noGrp="1"/>
          </p:cNvSpPr>
          <p:nvPr>
            <p:ph type="body" idx="1"/>
          </p:nvPr>
        </p:nvSpPr>
        <p:spPr>
          <a:noFill/>
          <a:ln/>
        </p:spPr>
        <p:txBody>
          <a:bodyPr/>
          <a:lstStyle/>
          <a:p>
            <a:r>
              <a:rPr lang="en-US">
                <a:latin typeface="Times New Roman" charset="0"/>
              </a:rPr>
              <a:t>What type of E. coli would be most likely to produce “hemorrhagic” diarrhea? Ans:Entero-invasive</a:t>
            </a:r>
          </a:p>
        </p:txBody>
      </p:sp>
      <p:sp>
        <p:nvSpPr>
          <p:cNvPr id="233476" name="Slide Number Placeholder 3"/>
          <p:cNvSpPr>
            <a:spLocks noGrp="1"/>
          </p:cNvSpPr>
          <p:nvPr>
            <p:ph type="sldNum" sz="quarter"/>
          </p:nvPr>
        </p:nvSpPr>
        <p:spPr>
          <a:noFill/>
        </p:spPr>
        <p:txBody>
          <a:bodyPr/>
          <a:lstStyle/>
          <a:p>
            <a:fld id="{C1B07B32-688C-7844-B414-720C1ACF17DE}" type="slidenum">
              <a:rPr lang="en-GB"/>
              <a:pPr/>
              <a:t>9</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35522" name="Slide Image Placeholder 1"/>
          <p:cNvSpPr>
            <a:spLocks noGrp="1" noRot="1" noChangeAspect="1" noTextEdit="1"/>
          </p:cNvSpPr>
          <p:nvPr>
            <p:ph type="sldImg"/>
          </p:nvPr>
        </p:nvSpPr>
        <p:spPr>
          <a:ln/>
        </p:spPr>
      </p:sp>
      <p:sp>
        <p:nvSpPr>
          <p:cNvPr id="235523" name="Notes Placeholder 2"/>
          <p:cNvSpPr>
            <a:spLocks noGrp="1"/>
          </p:cNvSpPr>
          <p:nvPr>
            <p:ph type="body" idx="1"/>
          </p:nvPr>
        </p:nvSpPr>
        <p:spPr>
          <a:noFill/>
          <a:ln/>
        </p:spPr>
        <p:txBody>
          <a:bodyPr/>
          <a:lstStyle/>
          <a:p>
            <a:endParaRPr lang="en-US">
              <a:latin typeface="Times New Roman" charset="0"/>
            </a:endParaRPr>
          </a:p>
        </p:txBody>
      </p:sp>
      <p:sp>
        <p:nvSpPr>
          <p:cNvPr id="235524" name="Slide Number Placeholder 3"/>
          <p:cNvSpPr>
            <a:spLocks noGrp="1"/>
          </p:cNvSpPr>
          <p:nvPr>
            <p:ph type="sldNum" sz="quarter"/>
          </p:nvPr>
        </p:nvSpPr>
        <p:spPr>
          <a:noFill/>
        </p:spPr>
        <p:txBody>
          <a:bodyPr/>
          <a:lstStyle/>
          <a:p>
            <a:fld id="{7C8BA5C1-C20C-C54E-BE0D-0425ADB3ACE0}" type="slidenum">
              <a:rPr lang="en-GB"/>
              <a:pPr/>
              <a:t>10</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451FBAD-DECE-C042-B784-D860ADE5C2AB}" type="datetimeFigureOut">
              <a:rPr lang="en-US" smtClean="0"/>
              <a:pPr/>
              <a:t>11/30/13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60CD9A-F89D-E442-87FA-4658BE1C442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51FBAD-DECE-C042-B784-D860ADE5C2AB}" type="datetimeFigureOut">
              <a:rPr lang="en-US" smtClean="0"/>
              <a:pPr/>
              <a:t>11/30/13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60CD9A-F89D-E442-87FA-4658BE1C442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51FBAD-DECE-C042-B784-D860ADE5C2AB}" type="datetimeFigureOut">
              <a:rPr lang="en-US" smtClean="0"/>
              <a:pPr/>
              <a:t>11/30/13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60CD9A-F89D-E442-87FA-4658BE1C442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51FBAD-DECE-C042-B784-D860ADE5C2AB}" type="datetimeFigureOut">
              <a:rPr lang="en-US" smtClean="0"/>
              <a:pPr/>
              <a:t>11/30/13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60CD9A-F89D-E442-87FA-4658BE1C442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451FBAD-DECE-C042-B784-D860ADE5C2AB}" type="datetimeFigureOut">
              <a:rPr lang="en-US" smtClean="0"/>
              <a:pPr/>
              <a:t>11/30/13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60CD9A-F89D-E442-87FA-4658BE1C442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451FBAD-DECE-C042-B784-D860ADE5C2AB}" type="datetimeFigureOut">
              <a:rPr lang="en-US" smtClean="0"/>
              <a:pPr/>
              <a:t>11/30/13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60CD9A-F89D-E442-87FA-4658BE1C442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451FBAD-DECE-C042-B784-D860ADE5C2AB}" type="datetimeFigureOut">
              <a:rPr lang="en-US" smtClean="0"/>
              <a:pPr/>
              <a:t>11/30/13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B60CD9A-F89D-E442-87FA-4658BE1C442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451FBAD-DECE-C042-B784-D860ADE5C2AB}" type="datetimeFigureOut">
              <a:rPr lang="en-US" smtClean="0"/>
              <a:pPr/>
              <a:t>11/30/13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B60CD9A-F89D-E442-87FA-4658BE1C442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51FBAD-DECE-C042-B784-D860ADE5C2AB}" type="datetimeFigureOut">
              <a:rPr lang="en-US" smtClean="0"/>
              <a:pPr/>
              <a:t>11/30/13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B60CD9A-F89D-E442-87FA-4658BE1C442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51FBAD-DECE-C042-B784-D860ADE5C2AB}" type="datetimeFigureOut">
              <a:rPr lang="en-US" smtClean="0"/>
              <a:pPr/>
              <a:t>11/30/13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60CD9A-F89D-E442-87FA-4658BE1C442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51FBAD-DECE-C042-B784-D860ADE5C2AB}" type="datetimeFigureOut">
              <a:rPr lang="en-US" smtClean="0"/>
              <a:pPr/>
              <a:t>11/30/13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60CD9A-F89D-E442-87FA-4658BE1C442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51FBAD-DECE-C042-B784-D860ADE5C2AB}" type="datetimeFigureOut">
              <a:rPr lang="en-US" smtClean="0"/>
              <a:pPr/>
              <a:t>11/30/13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60CD9A-F89D-E442-87FA-4658BE1C442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r:id="rId1"/>
    <p:sldLayoutId r:id="rId2"/>
    <p:sldLayoutId r:id="rId3"/>
    <p:sldLayoutId r:id="rId4"/>
    <p:sldLayoutId r:id="rId5"/>
    <p:sldLayoutId r:id="rId6"/>
    <p:sldLayoutId r:id="rId7"/>
    <p:sldLayoutId r:id="rId8"/>
    <p:sldLayoutId r:id="rId9"/>
    <p:sldLayoutId r:id="rId10"/>
    <p:sldLayoutId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1.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2.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3.jpeg"/></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5.png"/><Relationship Id="rId5" Type="http://schemas.openxmlformats.org/officeDocument/2006/relationships/image" Target="../media/image6.png"/><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Lec</a:t>
            </a:r>
            <a:r>
              <a:rPr lang="en-US" dirty="0" smtClean="0"/>
              <a:t> 9</a:t>
            </a:r>
            <a:br>
              <a:rPr lang="en-US" dirty="0" smtClean="0"/>
            </a:br>
            <a:r>
              <a:rPr lang="en-US" dirty="0" smtClean="0"/>
              <a:t>rad240 pathology</a:t>
            </a:r>
            <a:endParaRPr lang="en-US" dirty="0"/>
          </a:p>
        </p:txBody>
      </p:sp>
      <p:sp>
        <p:nvSpPr>
          <p:cNvPr id="3" name="Subtitle 2"/>
          <p:cNvSpPr>
            <a:spLocks noGrp="1"/>
          </p:cNvSpPr>
          <p:nvPr>
            <p:ph type="subTitle" idx="1"/>
          </p:nvPr>
        </p:nvSpPr>
        <p:spPr/>
        <p:txBody>
          <a:bodyPr/>
          <a:lstStyle/>
          <a:p>
            <a:r>
              <a:rPr lang="en-US" dirty="0" smtClean="0"/>
              <a:t>G I T Pathology </a:t>
            </a:r>
          </a:p>
          <a:p>
            <a:r>
              <a:rPr lang="en-US" dirty="0" smtClean="0"/>
              <a:t>continuation</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34498" name="Title 1"/>
          <p:cNvSpPr>
            <a:spLocks noGrp="1"/>
          </p:cNvSpPr>
          <p:nvPr>
            <p:ph type="title"/>
          </p:nvPr>
        </p:nvSpPr>
        <p:spPr>
          <a:xfrm>
            <a:off x="457200" y="0"/>
            <a:ext cx="8228013" cy="1141413"/>
          </a:xfrm>
        </p:spPr>
        <p:txBody>
          <a:bodyPr>
            <a:normAutofit fontScale="90000"/>
          </a:bodyPr>
          <a:lstStyle/>
          <a:p>
            <a:r>
              <a:rPr lang="en-US" sz="8800" b="1">
                <a:solidFill>
                  <a:srgbClr val="0E03EF"/>
                </a:solidFill>
              </a:rPr>
              <a:t>SALMONELLA</a:t>
            </a:r>
          </a:p>
        </p:txBody>
      </p:sp>
      <p:sp>
        <p:nvSpPr>
          <p:cNvPr id="234499" name="Content Placeholder 2"/>
          <p:cNvSpPr>
            <a:spLocks noGrp="1"/>
          </p:cNvSpPr>
          <p:nvPr>
            <p:ph idx="1"/>
          </p:nvPr>
        </p:nvSpPr>
        <p:spPr>
          <a:xfrm>
            <a:off x="304800" y="1143000"/>
            <a:ext cx="8228013" cy="914400"/>
          </a:xfrm>
        </p:spPr>
        <p:txBody>
          <a:bodyPr/>
          <a:lstStyle/>
          <a:p>
            <a:pPr algn="ctr">
              <a:buFont typeface="Arial" charset="0"/>
              <a:buNone/>
            </a:pPr>
            <a:r>
              <a:rPr lang="en-US" sz="4000" b="1">
                <a:solidFill>
                  <a:srgbClr val="A203BD"/>
                </a:solidFill>
              </a:rPr>
              <a:t>Food, not hemorrhagic</a:t>
            </a:r>
          </a:p>
        </p:txBody>
      </p:sp>
      <p:sp>
        <p:nvSpPr>
          <p:cNvPr id="234500" name="TextBox 3"/>
          <p:cNvSpPr txBox="1">
            <a:spLocks noChangeArrowheads="1"/>
          </p:cNvSpPr>
          <p:nvPr/>
        </p:nvSpPr>
        <p:spPr bwMode="auto">
          <a:xfrm>
            <a:off x="914400" y="2133600"/>
            <a:ext cx="7239000" cy="2497138"/>
          </a:xfrm>
          <a:prstGeom prst="rect">
            <a:avLst/>
          </a:prstGeom>
          <a:noFill/>
          <a:ln w="9525">
            <a:noFill/>
            <a:miter lim="800000"/>
            <a:headEnd/>
            <a:tailEnd/>
          </a:ln>
        </p:spPr>
        <p:txBody>
          <a:bodyPr>
            <a:prstTxWarp prst="textNoShape">
              <a:avLst/>
            </a:prstTxWarp>
            <a:spAutoFit/>
          </a:bodyPr>
          <a:lstStyle/>
          <a:p>
            <a:pPr algn="ctr"/>
            <a:r>
              <a:rPr lang="en-US" sz="8800" b="1">
                <a:solidFill>
                  <a:srgbClr val="0E03EF"/>
                </a:solidFill>
              </a:rPr>
              <a:t>SHIGELLA</a:t>
            </a:r>
          </a:p>
          <a:p>
            <a:pPr algn="ctr"/>
            <a:r>
              <a:rPr lang="en-US" sz="4000" b="1">
                <a:solidFill>
                  <a:srgbClr val="A203BD"/>
                </a:solidFill>
              </a:rPr>
              <a:t>(person-to-person, invasive, i.e., often hemorrhagic)</a:t>
            </a:r>
          </a:p>
        </p:txBody>
      </p:sp>
      <p:pic>
        <p:nvPicPr>
          <p:cNvPr id="234501" name="Picture 2"/>
          <p:cNvPicPr>
            <a:picLocks noChangeAspect="1" noChangeArrowheads="1"/>
          </p:cNvPicPr>
          <p:nvPr/>
        </p:nvPicPr>
        <p:blipFill>
          <a:blip r:embed="rId3"/>
          <a:srcRect/>
          <a:stretch>
            <a:fillRect/>
          </a:stretch>
        </p:blipFill>
        <p:spPr bwMode="auto">
          <a:xfrm>
            <a:off x="2362200" y="4659313"/>
            <a:ext cx="3810000" cy="2198687"/>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36546" name="Title 1"/>
          <p:cNvSpPr>
            <a:spLocks noGrp="1"/>
          </p:cNvSpPr>
          <p:nvPr>
            <p:ph type="title"/>
          </p:nvPr>
        </p:nvSpPr>
        <p:spPr/>
        <p:txBody>
          <a:bodyPr/>
          <a:lstStyle/>
          <a:p>
            <a:r>
              <a:rPr lang="en-US" sz="6000">
                <a:solidFill>
                  <a:srgbClr val="009973"/>
                </a:solidFill>
              </a:rPr>
              <a:t>CAMPLYOBACTER</a:t>
            </a:r>
          </a:p>
        </p:txBody>
      </p:sp>
      <p:sp>
        <p:nvSpPr>
          <p:cNvPr id="236547" name="Content Placeholder 2"/>
          <p:cNvSpPr>
            <a:spLocks noGrp="1"/>
          </p:cNvSpPr>
          <p:nvPr>
            <p:ph idx="1"/>
          </p:nvPr>
        </p:nvSpPr>
        <p:spPr/>
        <p:txBody>
          <a:bodyPr/>
          <a:lstStyle/>
          <a:p>
            <a:r>
              <a:rPr lang="en-US" sz="3400" b="1" baseline="30000">
                <a:solidFill>
                  <a:srgbClr val="009973"/>
                </a:solidFill>
              </a:rPr>
              <a:t>Toxins, Invasion</a:t>
            </a:r>
          </a:p>
          <a:p>
            <a:r>
              <a:rPr lang="en-US" sz="3400" b="1" baseline="30000">
                <a:solidFill>
                  <a:srgbClr val="009973"/>
                </a:solidFill>
              </a:rPr>
              <a:t>Food spread</a:t>
            </a: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38594" name="Title 1"/>
          <p:cNvSpPr>
            <a:spLocks noGrp="1"/>
          </p:cNvSpPr>
          <p:nvPr>
            <p:ph type="title"/>
          </p:nvPr>
        </p:nvSpPr>
        <p:spPr/>
        <p:txBody>
          <a:bodyPr/>
          <a:lstStyle/>
          <a:p>
            <a:r>
              <a:rPr lang="en-US" sz="3400">
                <a:solidFill>
                  <a:srgbClr val="009973"/>
                </a:solidFill>
              </a:rPr>
              <a:t>YERSINIA (enterocolitica)</a:t>
            </a:r>
          </a:p>
        </p:txBody>
      </p:sp>
      <p:sp>
        <p:nvSpPr>
          <p:cNvPr id="117763" name="Content Placeholder 2"/>
          <p:cNvSpPr>
            <a:spLocks noGrp="1"/>
          </p:cNvSpPr>
          <p:nvPr>
            <p:ph idx="1"/>
          </p:nvPr>
        </p:nvSpPr>
        <p:spPr/>
        <p:txBody>
          <a:bodyPr/>
          <a:lstStyle/>
          <a:p>
            <a:pPr>
              <a:defRPr/>
            </a:pPr>
            <a:r>
              <a:rPr lang="en-US" sz="4400" dirty="0">
                <a:solidFill>
                  <a:schemeClr val="accent3">
                    <a:lumMod val="50000"/>
                  </a:schemeClr>
                </a:solidFill>
              </a:rPr>
              <a:t>Food</a:t>
            </a:r>
          </a:p>
          <a:p>
            <a:pPr>
              <a:defRPr/>
            </a:pPr>
            <a:r>
              <a:rPr lang="en-US" sz="4400" dirty="0">
                <a:solidFill>
                  <a:schemeClr val="accent3">
                    <a:lumMod val="50000"/>
                  </a:schemeClr>
                </a:solidFill>
              </a:rPr>
              <a:t>Invasion</a:t>
            </a:r>
          </a:p>
          <a:p>
            <a:pPr>
              <a:defRPr/>
            </a:pPr>
            <a:r>
              <a:rPr lang="en-US" sz="4400" dirty="0">
                <a:solidFill>
                  <a:schemeClr val="accent3">
                    <a:lumMod val="50000"/>
                  </a:schemeClr>
                </a:solidFill>
              </a:rPr>
              <a:t>LYMPHOID REACTION</a:t>
            </a: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40642" name="Title 1"/>
          <p:cNvSpPr>
            <a:spLocks noGrp="1"/>
          </p:cNvSpPr>
          <p:nvPr>
            <p:ph type="title"/>
          </p:nvPr>
        </p:nvSpPr>
        <p:spPr/>
        <p:txBody>
          <a:bodyPr/>
          <a:lstStyle/>
          <a:p>
            <a:r>
              <a:rPr lang="en-US">
                <a:solidFill>
                  <a:srgbClr val="FF6600"/>
                </a:solidFill>
              </a:rPr>
              <a:t>VIBRIO cholerae</a:t>
            </a:r>
          </a:p>
        </p:txBody>
      </p:sp>
      <p:sp>
        <p:nvSpPr>
          <p:cNvPr id="118787" name="Content Placeholder 2"/>
          <p:cNvSpPr>
            <a:spLocks noGrp="1"/>
          </p:cNvSpPr>
          <p:nvPr>
            <p:ph idx="1"/>
          </p:nvPr>
        </p:nvSpPr>
        <p:spPr/>
        <p:txBody>
          <a:bodyPr/>
          <a:lstStyle/>
          <a:p>
            <a:pPr>
              <a:defRPr/>
            </a:pPr>
            <a:r>
              <a:rPr lang="en-US" sz="3400" dirty="0">
                <a:solidFill>
                  <a:schemeClr val="accent1">
                    <a:lumMod val="75000"/>
                  </a:schemeClr>
                </a:solidFill>
              </a:rPr>
              <a:t>Water, fish, person-to-person</a:t>
            </a:r>
          </a:p>
          <a:p>
            <a:pPr>
              <a:defRPr/>
            </a:pPr>
            <a:r>
              <a:rPr lang="en-US" sz="3400" dirty="0">
                <a:solidFill>
                  <a:schemeClr val="accent1">
                    <a:lumMod val="75000"/>
                  </a:schemeClr>
                </a:solidFill>
              </a:rPr>
              <a:t>Cholera epidemics</a:t>
            </a:r>
          </a:p>
          <a:p>
            <a:pPr>
              <a:defRPr/>
            </a:pPr>
            <a:r>
              <a:rPr lang="en-US" sz="3400" dirty="0">
                <a:solidFill>
                  <a:schemeClr val="accent1">
                    <a:lumMod val="75000"/>
                  </a:schemeClr>
                </a:solidFill>
              </a:rPr>
              <a:t>NO invasion (watery)</a:t>
            </a:r>
          </a:p>
          <a:p>
            <a:pPr>
              <a:defRPr/>
            </a:pPr>
            <a:r>
              <a:rPr lang="en-US" sz="3400" dirty="0">
                <a:solidFill>
                  <a:schemeClr val="accent1">
                    <a:lumMod val="75000"/>
                  </a:schemeClr>
                </a:solidFill>
              </a:rPr>
              <a:t>ENTEROTOXIN</a:t>
            </a: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42690" name="Title 1"/>
          <p:cNvSpPr>
            <a:spLocks noGrp="1"/>
          </p:cNvSpPr>
          <p:nvPr>
            <p:ph type="title"/>
          </p:nvPr>
        </p:nvSpPr>
        <p:spPr/>
        <p:txBody>
          <a:bodyPr/>
          <a:lstStyle/>
          <a:p>
            <a:r>
              <a:rPr lang="en-US" sz="3400">
                <a:solidFill>
                  <a:srgbClr val="009973"/>
                </a:solidFill>
              </a:rPr>
              <a:t>CLOSTRIDIUM DIFFICILE</a:t>
            </a:r>
          </a:p>
        </p:txBody>
      </p:sp>
      <p:sp>
        <p:nvSpPr>
          <p:cNvPr id="119811" name="Content Placeholder 2"/>
          <p:cNvSpPr>
            <a:spLocks noGrp="1"/>
          </p:cNvSpPr>
          <p:nvPr>
            <p:ph idx="1"/>
          </p:nvPr>
        </p:nvSpPr>
        <p:spPr>
          <a:xfrm>
            <a:off x="457200" y="1600200"/>
            <a:ext cx="8228013" cy="2667000"/>
          </a:xfrm>
        </p:spPr>
        <p:txBody>
          <a:bodyPr/>
          <a:lstStyle/>
          <a:p>
            <a:pPr>
              <a:defRPr/>
            </a:pPr>
            <a:r>
              <a:rPr lang="en-US" sz="3600" dirty="0">
                <a:solidFill>
                  <a:schemeClr val="bg2">
                    <a:lumMod val="75000"/>
                  </a:schemeClr>
                </a:solidFill>
              </a:rPr>
              <a:t>CYTOTOXIN (lab test readily available)</a:t>
            </a:r>
          </a:p>
          <a:p>
            <a:pPr>
              <a:defRPr/>
            </a:pPr>
            <a:r>
              <a:rPr lang="en-US" sz="3600" dirty="0">
                <a:solidFill>
                  <a:schemeClr val="bg2">
                    <a:lumMod val="75000"/>
                  </a:schemeClr>
                </a:solidFill>
              </a:rPr>
              <a:t>NOSOCOMIAL</a:t>
            </a:r>
          </a:p>
          <a:p>
            <a:pPr>
              <a:defRPr/>
            </a:pPr>
            <a:r>
              <a:rPr lang="en-US" sz="3600" dirty="0">
                <a:solidFill>
                  <a:schemeClr val="bg2">
                    <a:lumMod val="75000"/>
                  </a:schemeClr>
                </a:solidFill>
              </a:rPr>
              <a:t>PSEUDOMEMBRANOUS (ANTIBIOTIC ASSOCIATED) COLITIS</a:t>
            </a:r>
          </a:p>
        </p:txBody>
      </p:sp>
      <p:pic>
        <p:nvPicPr>
          <p:cNvPr id="242692" name="Picture 2"/>
          <p:cNvPicPr>
            <a:picLocks noChangeAspect="1" noChangeArrowheads="1"/>
          </p:cNvPicPr>
          <p:nvPr/>
        </p:nvPicPr>
        <p:blipFill>
          <a:blip r:embed="rId3"/>
          <a:srcRect/>
          <a:stretch>
            <a:fillRect/>
          </a:stretch>
        </p:blipFill>
        <p:spPr bwMode="auto">
          <a:xfrm>
            <a:off x="609600" y="4405313"/>
            <a:ext cx="8229600" cy="2328862"/>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44738" name="Title 1"/>
          <p:cNvSpPr>
            <a:spLocks noGrp="1"/>
          </p:cNvSpPr>
          <p:nvPr>
            <p:ph type="title"/>
          </p:nvPr>
        </p:nvSpPr>
        <p:spPr>
          <a:xfrm>
            <a:off x="0" y="0"/>
            <a:ext cx="9144000" cy="1416050"/>
          </a:xfrm>
        </p:spPr>
        <p:txBody>
          <a:bodyPr/>
          <a:lstStyle/>
          <a:p>
            <a:r>
              <a:rPr lang="en-US" sz="3400">
                <a:solidFill>
                  <a:srgbClr val="606060"/>
                </a:solidFill>
              </a:rPr>
              <a:t>BACTERIAL OVERGROWTH SYNDROME</a:t>
            </a:r>
          </a:p>
        </p:txBody>
      </p:sp>
      <p:sp>
        <p:nvSpPr>
          <p:cNvPr id="244739" name="Content Placeholder 2"/>
          <p:cNvSpPr>
            <a:spLocks noGrp="1"/>
          </p:cNvSpPr>
          <p:nvPr>
            <p:ph idx="1"/>
          </p:nvPr>
        </p:nvSpPr>
        <p:spPr/>
        <p:txBody>
          <a:bodyPr>
            <a:normAutofit fontScale="92500"/>
          </a:bodyPr>
          <a:lstStyle/>
          <a:p>
            <a:r>
              <a:rPr lang="en-US">
                <a:solidFill>
                  <a:srgbClr val="606060"/>
                </a:solidFill>
              </a:rPr>
              <a:t>One of the main reasons why “normal” gut flora is NOT usually pathogenic, is because, they are constantly cleared by a NORMAL transit time.</a:t>
            </a:r>
          </a:p>
          <a:p>
            <a:r>
              <a:rPr lang="en-US" sz="4000">
                <a:solidFill>
                  <a:srgbClr val="606060"/>
                </a:solidFill>
              </a:rPr>
              <a:t>BLIND LOOPS</a:t>
            </a:r>
          </a:p>
          <a:p>
            <a:r>
              <a:rPr lang="en-US" sz="4000">
                <a:solidFill>
                  <a:srgbClr val="606060"/>
                </a:solidFill>
              </a:rPr>
              <a:t>DIVERTICULA</a:t>
            </a:r>
          </a:p>
          <a:p>
            <a:r>
              <a:rPr lang="en-US" sz="4000">
                <a:solidFill>
                  <a:srgbClr val="606060"/>
                </a:solidFill>
              </a:rPr>
              <a:t>OBSTRUCTION</a:t>
            </a:r>
          </a:p>
          <a:p>
            <a:r>
              <a:rPr lang="en-US" sz="4000">
                <a:solidFill>
                  <a:srgbClr val="606060"/>
                </a:solidFill>
              </a:rPr>
              <a:t>Bowel PARALYSIS</a:t>
            </a: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46786" name="Title 1"/>
          <p:cNvSpPr>
            <a:spLocks noGrp="1"/>
          </p:cNvSpPr>
          <p:nvPr>
            <p:ph type="title"/>
          </p:nvPr>
        </p:nvSpPr>
        <p:spPr>
          <a:xfrm>
            <a:off x="457200" y="0"/>
            <a:ext cx="8228013" cy="990600"/>
          </a:xfrm>
        </p:spPr>
        <p:txBody>
          <a:bodyPr/>
          <a:lstStyle/>
          <a:p>
            <a:r>
              <a:rPr lang="en-US" sz="3400">
                <a:solidFill>
                  <a:srgbClr val="606060"/>
                </a:solidFill>
              </a:rPr>
              <a:t>PARASITES</a:t>
            </a:r>
          </a:p>
        </p:txBody>
      </p:sp>
      <p:sp>
        <p:nvSpPr>
          <p:cNvPr id="121859" name="Content Placeholder 2"/>
          <p:cNvSpPr>
            <a:spLocks noGrp="1"/>
          </p:cNvSpPr>
          <p:nvPr>
            <p:ph idx="1"/>
          </p:nvPr>
        </p:nvSpPr>
        <p:spPr>
          <a:xfrm>
            <a:off x="0" y="914400"/>
            <a:ext cx="9144000" cy="5943600"/>
          </a:xfrm>
        </p:spPr>
        <p:txBody>
          <a:bodyPr/>
          <a:lstStyle/>
          <a:p>
            <a:pPr>
              <a:defRPr/>
            </a:pPr>
            <a:r>
              <a:rPr lang="en-US" sz="3600" dirty="0">
                <a:solidFill>
                  <a:srgbClr val="606060"/>
                </a:solidFill>
              </a:rPr>
              <a:t>NEMATODES (ROUNDWORMS)</a:t>
            </a:r>
          </a:p>
          <a:p>
            <a:pPr lvl="1">
              <a:defRPr/>
            </a:pPr>
            <a:r>
              <a:rPr lang="en-US" sz="2600" dirty="0" err="1">
                <a:solidFill>
                  <a:schemeClr val="bg2">
                    <a:lumMod val="60000"/>
                    <a:lumOff val="40000"/>
                  </a:schemeClr>
                </a:solidFill>
              </a:rPr>
              <a:t>Ascaris</a:t>
            </a:r>
            <a:r>
              <a:rPr lang="en-US" sz="2600" dirty="0">
                <a:solidFill>
                  <a:schemeClr val="bg2">
                    <a:lumMod val="60000"/>
                    <a:lumOff val="40000"/>
                  </a:schemeClr>
                </a:solidFill>
              </a:rPr>
              <a:t>, </a:t>
            </a:r>
            <a:r>
              <a:rPr lang="en-US" sz="2600" dirty="0" err="1">
                <a:solidFill>
                  <a:schemeClr val="bg2">
                    <a:lumMod val="60000"/>
                    <a:lumOff val="40000"/>
                  </a:schemeClr>
                </a:solidFill>
              </a:rPr>
              <a:t>Strongyloides</a:t>
            </a:r>
            <a:r>
              <a:rPr lang="en-US" sz="2600" dirty="0">
                <a:solidFill>
                  <a:schemeClr val="bg2">
                    <a:lumMod val="60000"/>
                    <a:lumOff val="40000"/>
                  </a:schemeClr>
                </a:solidFill>
              </a:rPr>
              <a:t>, Hookworms (</a:t>
            </a:r>
            <a:r>
              <a:rPr lang="en-US" sz="2600" dirty="0" err="1">
                <a:solidFill>
                  <a:schemeClr val="bg2">
                    <a:lumMod val="60000"/>
                    <a:lumOff val="40000"/>
                  </a:schemeClr>
                </a:solidFill>
              </a:rPr>
              <a:t>Necator</a:t>
            </a:r>
            <a:r>
              <a:rPr lang="en-US" sz="2600" dirty="0">
                <a:solidFill>
                  <a:schemeClr val="bg2">
                    <a:lumMod val="60000"/>
                    <a:lumOff val="40000"/>
                  </a:schemeClr>
                </a:solidFill>
              </a:rPr>
              <a:t> &amp; </a:t>
            </a:r>
            <a:r>
              <a:rPr lang="en-US" sz="2600" dirty="0" err="1">
                <a:solidFill>
                  <a:schemeClr val="bg2">
                    <a:lumMod val="60000"/>
                    <a:lumOff val="40000"/>
                  </a:schemeClr>
                </a:solidFill>
              </a:rPr>
              <a:t>Anklyostoma</a:t>
            </a:r>
            <a:r>
              <a:rPr lang="en-US" sz="2600" dirty="0">
                <a:solidFill>
                  <a:schemeClr val="bg2">
                    <a:lumMod val="60000"/>
                    <a:lumOff val="40000"/>
                  </a:schemeClr>
                </a:solidFill>
              </a:rPr>
              <a:t>), </a:t>
            </a:r>
            <a:r>
              <a:rPr lang="en-US" sz="2600" dirty="0" err="1">
                <a:solidFill>
                  <a:schemeClr val="bg2">
                    <a:lumMod val="60000"/>
                    <a:lumOff val="40000"/>
                  </a:schemeClr>
                </a:solidFill>
              </a:rPr>
              <a:t>Enterobius</a:t>
            </a:r>
            <a:r>
              <a:rPr lang="en-US" sz="2600" dirty="0">
                <a:solidFill>
                  <a:schemeClr val="bg2">
                    <a:lumMod val="60000"/>
                    <a:lumOff val="40000"/>
                  </a:schemeClr>
                </a:solidFill>
              </a:rPr>
              <a:t>, </a:t>
            </a:r>
            <a:r>
              <a:rPr lang="en-US" sz="2600" dirty="0" err="1">
                <a:solidFill>
                  <a:schemeClr val="bg2">
                    <a:lumMod val="60000"/>
                    <a:lumOff val="40000"/>
                  </a:schemeClr>
                </a:solidFill>
              </a:rPr>
              <a:t>Trichuris</a:t>
            </a:r>
            <a:endParaRPr lang="en-US" sz="2600" dirty="0">
              <a:solidFill>
                <a:schemeClr val="bg2">
                  <a:lumMod val="60000"/>
                  <a:lumOff val="40000"/>
                </a:schemeClr>
              </a:solidFill>
            </a:endParaRPr>
          </a:p>
          <a:p>
            <a:pPr>
              <a:defRPr/>
            </a:pPr>
            <a:r>
              <a:rPr lang="en-US" sz="3600" dirty="0">
                <a:solidFill>
                  <a:srgbClr val="606060"/>
                </a:solidFill>
              </a:rPr>
              <a:t>CESTODES (TAPEWORMS)</a:t>
            </a:r>
          </a:p>
          <a:p>
            <a:pPr lvl="1">
              <a:defRPr/>
            </a:pPr>
            <a:r>
              <a:rPr lang="en-US" sz="2600" dirty="0">
                <a:solidFill>
                  <a:srgbClr val="B3B3B3"/>
                </a:solidFill>
              </a:rPr>
              <a:t>FISH (DIPHYLLOBOTHRIUM </a:t>
            </a:r>
            <a:r>
              <a:rPr lang="en-US" sz="2600" dirty="0" err="1">
                <a:solidFill>
                  <a:srgbClr val="B3B3B3"/>
                </a:solidFill>
              </a:rPr>
              <a:t>latum</a:t>
            </a:r>
            <a:r>
              <a:rPr lang="en-US" sz="2600" dirty="0">
                <a:solidFill>
                  <a:srgbClr val="B3B3B3"/>
                </a:solidFill>
              </a:rPr>
              <a:t>)</a:t>
            </a:r>
          </a:p>
          <a:p>
            <a:pPr lvl="1">
              <a:defRPr/>
            </a:pPr>
            <a:r>
              <a:rPr lang="en-US" sz="2600" dirty="0">
                <a:solidFill>
                  <a:srgbClr val="B3B3B3"/>
                </a:solidFill>
              </a:rPr>
              <a:t>PORK (TAENIA </a:t>
            </a:r>
            <a:r>
              <a:rPr lang="en-US" sz="2600" dirty="0" err="1">
                <a:solidFill>
                  <a:srgbClr val="B3B3B3"/>
                </a:solidFill>
              </a:rPr>
              <a:t>solium</a:t>
            </a:r>
            <a:r>
              <a:rPr lang="en-US" sz="2600" dirty="0">
                <a:solidFill>
                  <a:srgbClr val="B3B3B3"/>
                </a:solidFill>
              </a:rPr>
              <a:t>)</a:t>
            </a:r>
          </a:p>
          <a:p>
            <a:pPr lvl="1">
              <a:defRPr/>
            </a:pPr>
            <a:r>
              <a:rPr lang="en-US" sz="2600" dirty="0">
                <a:solidFill>
                  <a:srgbClr val="B3B3B3"/>
                </a:solidFill>
              </a:rPr>
              <a:t>DWARF (HYMENOLEPSIS nana)</a:t>
            </a:r>
          </a:p>
          <a:p>
            <a:pPr>
              <a:defRPr/>
            </a:pPr>
            <a:r>
              <a:rPr lang="en-US" sz="3600" dirty="0">
                <a:solidFill>
                  <a:srgbClr val="606060"/>
                </a:solidFill>
              </a:rPr>
              <a:t>PROTOZOANS: </a:t>
            </a:r>
            <a:r>
              <a:rPr lang="en-US" sz="2600" dirty="0">
                <a:solidFill>
                  <a:srgbClr val="B3B3B3"/>
                </a:solidFill>
              </a:rPr>
              <a:t>AMOEBA (ENTAMOEBA </a:t>
            </a:r>
            <a:r>
              <a:rPr lang="en-US" sz="2600" dirty="0" err="1">
                <a:solidFill>
                  <a:srgbClr val="B3B3B3"/>
                </a:solidFill>
              </a:rPr>
              <a:t>histolytica</a:t>
            </a:r>
            <a:r>
              <a:rPr lang="en-US" sz="2600" dirty="0">
                <a:solidFill>
                  <a:srgbClr val="B3B3B3"/>
                </a:solidFill>
              </a:rPr>
              <a:t>), </a:t>
            </a:r>
            <a:r>
              <a:rPr lang="en-US" sz="2600" dirty="0" err="1">
                <a:solidFill>
                  <a:srgbClr val="B3B3B3"/>
                </a:solidFill>
              </a:rPr>
              <a:t>Giardia</a:t>
            </a:r>
            <a:r>
              <a:rPr lang="en-US" sz="2600" dirty="0">
                <a:solidFill>
                  <a:srgbClr val="B3B3B3"/>
                </a:solidFill>
              </a:rPr>
              <a:t> </a:t>
            </a:r>
            <a:r>
              <a:rPr lang="en-US" sz="2600" dirty="0" err="1">
                <a:solidFill>
                  <a:srgbClr val="B3B3B3"/>
                </a:solidFill>
              </a:rPr>
              <a:t>lamblia</a:t>
            </a:r>
            <a:endParaRPr lang="en-US" sz="2600" dirty="0">
              <a:solidFill>
                <a:srgbClr val="B3B3B3"/>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48834" name="Title 1"/>
          <p:cNvSpPr>
            <a:spLocks noGrp="1"/>
          </p:cNvSpPr>
          <p:nvPr>
            <p:ph type="title"/>
          </p:nvPr>
        </p:nvSpPr>
        <p:spPr/>
        <p:txBody>
          <a:bodyPr/>
          <a:lstStyle/>
          <a:p>
            <a:r>
              <a:rPr lang="en-US" sz="5400">
                <a:solidFill>
                  <a:srgbClr val="B3B3B3"/>
                </a:solidFill>
              </a:rPr>
              <a:t>ENTAMOEBA HISTOLYTICA</a:t>
            </a:r>
          </a:p>
        </p:txBody>
      </p:sp>
      <p:pic>
        <p:nvPicPr>
          <p:cNvPr id="248835" name="Picture 2"/>
          <p:cNvPicPr>
            <a:picLocks noGrp="1" noChangeAspect="1" noChangeArrowheads="1"/>
          </p:cNvPicPr>
          <p:nvPr>
            <p:ph idx="1"/>
          </p:nvPr>
        </p:nvPicPr>
        <p:blipFill>
          <a:blip r:embed="rId3"/>
          <a:srcRect/>
          <a:stretch>
            <a:fillRect/>
          </a:stretch>
        </p:blipFill>
        <p:spPr>
          <a:xfrm>
            <a:off x="1219200" y="1600200"/>
            <a:ext cx="6096000" cy="4567238"/>
          </a:xfrm>
          <a:noFill/>
        </p:spPr>
      </p:pic>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50882" name="Title 1"/>
          <p:cNvSpPr>
            <a:spLocks noGrp="1"/>
          </p:cNvSpPr>
          <p:nvPr>
            <p:ph type="title"/>
          </p:nvPr>
        </p:nvSpPr>
        <p:spPr/>
        <p:txBody>
          <a:bodyPr/>
          <a:lstStyle/>
          <a:p>
            <a:r>
              <a:rPr lang="en-US" sz="6600" b="1">
                <a:solidFill>
                  <a:srgbClr val="0E03EF"/>
                </a:solidFill>
              </a:rPr>
              <a:t>GIARDIA LAMBLIA</a:t>
            </a:r>
          </a:p>
        </p:txBody>
      </p:sp>
      <p:pic>
        <p:nvPicPr>
          <p:cNvPr id="250883" name="Picture 2"/>
          <p:cNvPicPr>
            <a:picLocks noGrp="1" noChangeAspect="1" noChangeArrowheads="1"/>
          </p:cNvPicPr>
          <p:nvPr>
            <p:ph idx="1"/>
          </p:nvPr>
        </p:nvPicPr>
        <p:blipFill>
          <a:blip r:embed="rId3"/>
          <a:srcRect/>
          <a:stretch>
            <a:fillRect/>
          </a:stretch>
        </p:blipFill>
        <p:spPr>
          <a:xfrm>
            <a:off x="457200" y="1600200"/>
            <a:ext cx="3298825" cy="4524375"/>
          </a:xfrm>
          <a:noFill/>
        </p:spPr>
      </p:pic>
      <p:pic>
        <p:nvPicPr>
          <p:cNvPr id="250884" name="Picture 3"/>
          <p:cNvPicPr>
            <a:picLocks noChangeAspect="1" noChangeArrowheads="1"/>
          </p:cNvPicPr>
          <p:nvPr/>
        </p:nvPicPr>
        <p:blipFill>
          <a:blip r:embed="rId4"/>
          <a:srcRect/>
          <a:stretch>
            <a:fillRect/>
          </a:stretch>
        </p:blipFill>
        <p:spPr bwMode="auto">
          <a:xfrm>
            <a:off x="4800600" y="1676400"/>
            <a:ext cx="3352800" cy="4410075"/>
          </a:xfrm>
          <a:prstGeom prst="rect">
            <a:avLst/>
          </a:prstGeom>
          <a:noFill/>
          <a:ln w="9525">
            <a:noFill/>
            <a:miter lim="800000"/>
            <a:headEnd/>
            <a:tailEnd/>
          </a:ln>
        </p:spPr>
      </p:pic>
      <p:pic>
        <p:nvPicPr>
          <p:cNvPr id="250885" name="Picture 6"/>
          <p:cNvPicPr>
            <a:picLocks noChangeAspect="1" noChangeArrowheads="1"/>
          </p:cNvPicPr>
          <p:nvPr/>
        </p:nvPicPr>
        <p:blipFill>
          <a:blip r:embed="rId5"/>
          <a:srcRect/>
          <a:stretch>
            <a:fillRect/>
          </a:stretch>
        </p:blipFill>
        <p:spPr bwMode="auto">
          <a:xfrm>
            <a:off x="1676400" y="5257800"/>
            <a:ext cx="1028700" cy="1511300"/>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52930" name="Title 1"/>
          <p:cNvSpPr>
            <a:spLocks noGrp="1"/>
          </p:cNvSpPr>
          <p:nvPr>
            <p:ph type="title"/>
          </p:nvPr>
        </p:nvSpPr>
        <p:spPr>
          <a:xfrm>
            <a:off x="457200" y="0"/>
            <a:ext cx="8228013" cy="914400"/>
          </a:xfrm>
        </p:spPr>
        <p:txBody>
          <a:bodyPr>
            <a:normAutofit fontScale="90000"/>
          </a:bodyPr>
          <a:lstStyle/>
          <a:p>
            <a:r>
              <a:rPr lang="en-US" sz="5400" b="1">
                <a:solidFill>
                  <a:srgbClr val="0E03EF"/>
                </a:solidFill>
              </a:rPr>
              <a:t>MISC. COLITIS (OTHER)</a:t>
            </a:r>
          </a:p>
        </p:txBody>
      </p:sp>
      <p:sp>
        <p:nvSpPr>
          <p:cNvPr id="252931" name="Content Placeholder 2"/>
          <p:cNvSpPr>
            <a:spLocks noGrp="1"/>
          </p:cNvSpPr>
          <p:nvPr>
            <p:ph idx="1"/>
          </p:nvPr>
        </p:nvSpPr>
        <p:spPr>
          <a:xfrm>
            <a:off x="0" y="685800"/>
            <a:ext cx="9144000" cy="5943600"/>
          </a:xfrm>
        </p:spPr>
        <p:txBody>
          <a:bodyPr/>
          <a:lstStyle/>
          <a:p>
            <a:r>
              <a:rPr lang="en-US" sz="2800" b="1">
                <a:solidFill>
                  <a:srgbClr val="A203BD"/>
                </a:solidFill>
              </a:rPr>
              <a:t>NECROTIZING ENTEROCOLITIS </a:t>
            </a:r>
            <a:r>
              <a:rPr lang="en-US" sz="2000" b="1">
                <a:solidFill>
                  <a:srgbClr val="A203BD"/>
                </a:solidFill>
              </a:rPr>
              <a:t>(neonate) (Cause unclear)</a:t>
            </a:r>
            <a:endParaRPr lang="en-US" sz="2800" b="1">
              <a:solidFill>
                <a:srgbClr val="A203BD"/>
              </a:solidFill>
            </a:endParaRPr>
          </a:p>
          <a:p>
            <a:r>
              <a:rPr lang="en-US" sz="2800" b="1">
                <a:solidFill>
                  <a:srgbClr val="A203BD"/>
                </a:solidFill>
              </a:rPr>
              <a:t>COLLAGENOUS (Cause unclear)</a:t>
            </a:r>
          </a:p>
          <a:p>
            <a:r>
              <a:rPr lang="en-US" sz="2800" b="1">
                <a:solidFill>
                  <a:srgbClr val="A203BD"/>
                </a:solidFill>
              </a:rPr>
              <a:t>LYMPHOCYTIC (Cause unclear)</a:t>
            </a:r>
          </a:p>
          <a:p>
            <a:r>
              <a:rPr lang="en-US" sz="2800" b="1">
                <a:solidFill>
                  <a:srgbClr val="A203BD"/>
                </a:solidFill>
              </a:rPr>
              <a:t>AIDS</a:t>
            </a:r>
          </a:p>
          <a:p>
            <a:r>
              <a:rPr lang="en-US" sz="2800" b="1">
                <a:solidFill>
                  <a:srgbClr val="A203BD"/>
                </a:solidFill>
              </a:rPr>
              <a:t>GVHD after BMT, as in stomach</a:t>
            </a:r>
          </a:p>
          <a:p>
            <a:r>
              <a:rPr lang="en-US" sz="2800" b="1">
                <a:solidFill>
                  <a:srgbClr val="A203BD"/>
                </a:solidFill>
              </a:rPr>
              <a:t>DRUGS (NSAIDS, etc., etc., etc.)</a:t>
            </a:r>
          </a:p>
          <a:p>
            <a:r>
              <a:rPr lang="en-US" sz="2800" b="1">
                <a:solidFill>
                  <a:srgbClr val="A203BD"/>
                </a:solidFill>
              </a:rPr>
              <a:t>RADIATION, CHEMO</a:t>
            </a:r>
          </a:p>
          <a:p>
            <a:r>
              <a:rPr lang="en-US" sz="2800" b="1">
                <a:solidFill>
                  <a:srgbClr val="A203BD"/>
                </a:solidFill>
              </a:rPr>
              <a:t>NEUTROPENIC (TYPHLITIS), (cecal, caecitis)</a:t>
            </a:r>
          </a:p>
          <a:p>
            <a:r>
              <a:rPr lang="en-US" sz="2800" b="1">
                <a:solidFill>
                  <a:srgbClr val="A203BD"/>
                </a:solidFill>
              </a:rPr>
              <a:t>“DIVERSION” (like overgrowth)</a:t>
            </a:r>
          </a:p>
          <a:p>
            <a:r>
              <a:rPr lang="en-US" sz="2800" b="1">
                <a:solidFill>
                  <a:srgbClr val="A203BD"/>
                </a:solidFill>
              </a:rPr>
              <a:t>“SOLITARY” RECTAL ULCER (anterior, motor dysfunction)</a:t>
            </a: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18114" name="Title 1"/>
          <p:cNvSpPr>
            <a:spLocks noGrp="1"/>
          </p:cNvSpPr>
          <p:nvPr>
            <p:ph type="title"/>
          </p:nvPr>
        </p:nvSpPr>
        <p:spPr/>
        <p:txBody>
          <a:bodyPr/>
          <a:lstStyle/>
          <a:p>
            <a:r>
              <a:rPr lang="en-US" sz="6000">
                <a:solidFill>
                  <a:srgbClr val="0E03EF"/>
                </a:solidFill>
              </a:rPr>
              <a:t>OSMOTIC DIARRHEA</a:t>
            </a:r>
          </a:p>
        </p:txBody>
      </p:sp>
      <p:sp>
        <p:nvSpPr>
          <p:cNvPr id="218115" name="Content Placeholder 2"/>
          <p:cNvSpPr>
            <a:spLocks noGrp="1"/>
          </p:cNvSpPr>
          <p:nvPr>
            <p:ph idx="1"/>
          </p:nvPr>
        </p:nvSpPr>
        <p:spPr/>
        <p:txBody>
          <a:bodyPr/>
          <a:lstStyle/>
          <a:p>
            <a:r>
              <a:rPr lang="en-US" sz="4000">
                <a:solidFill>
                  <a:srgbClr val="A203BD"/>
                </a:solidFill>
              </a:rPr>
              <a:t>Disaccharidase deficiencies</a:t>
            </a:r>
          </a:p>
          <a:p>
            <a:r>
              <a:rPr lang="en-US" sz="4000">
                <a:solidFill>
                  <a:srgbClr val="A203BD"/>
                </a:solidFill>
              </a:rPr>
              <a:t>Bowel preps</a:t>
            </a:r>
          </a:p>
          <a:p>
            <a:r>
              <a:rPr lang="en-US" sz="4000">
                <a:solidFill>
                  <a:srgbClr val="A203BD"/>
                </a:solidFill>
              </a:rPr>
              <a:t>Antacids, e.g., MgSO4</a:t>
            </a: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20162" name="Title 1"/>
          <p:cNvSpPr>
            <a:spLocks noGrp="1"/>
          </p:cNvSpPr>
          <p:nvPr>
            <p:ph type="title"/>
          </p:nvPr>
        </p:nvSpPr>
        <p:spPr/>
        <p:txBody>
          <a:bodyPr/>
          <a:lstStyle/>
          <a:p>
            <a:r>
              <a:rPr lang="en-US" sz="6000">
                <a:solidFill>
                  <a:srgbClr val="0E03EF"/>
                </a:solidFill>
              </a:rPr>
              <a:t>EXUDATIVE DIARRHEA</a:t>
            </a:r>
          </a:p>
        </p:txBody>
      </p:sp>
      <p:sp>
        <p:nvSpPr>
          <p:cNvPr id="108547" name="Content Placeholder 2"/>
          <p:cNvSpPr>
            <a:spLocks noGrp="1"/>
          </p:cNvSpPr>
          <p:nvPr>
            <p:ph idx="1"/>
          </p:nvPr>
        </p:nvSpPr>
        <p:spPr/>
        <p:txBody>
          <a:bodyPr/>
          <a:lstStyle/>
          <a:p>
            <a:pPr>
              <a:defRPr/>
            </a:pPr>
            <a:r>
              <a:rPr lang="en-US" sz="4000" b="1" dirty="0">
                <a:solidFill>
                  <a:schemeClr val="accent1">
                    <a:lumMod val="75000"/>
                  </a:schemeClr>
                </a:solidFill>
              </a:rPr>
              <a:t>BACTERIAL DAMAGE to GI MUCOSA</a:t>
            </a:r>
          </a:p>
          <a:p>
            <a:pPr>
              <a:defRPr/>
            </a:pPr>
            <a:r>
              <a:rPr lang="en-US" sz="4000" b="1" dirty="0">
                <a:solidFill>
                  <a:schemeClr val="accent1">
                    <a:lumMod val="75000"/>
                  </a:schemeClr>
                </a:solidFill>
              </a:rPr>
              <a:t>IBD</a:t>
            </a:r>
          </a:p>
          <a:p>
            <a:pPr>
              <a:defRPr/>
            </a:pPr>
            <a:r>
              <a:rPr lang="en-US" sz="4000" b="1" dirty="0">
                <a:solidFill>
                  <a:schemeClr val="accent1">
                    <a:lumMod val="75000"/>
                  </a:schemeClr>
                </a:solidFill>
              </a:rPr>
              <a:t>TYPHLITIS (</a:t>
            </a:r>
            <a:r>
              <a:rPr lang="en-US" sz="4000" b="1" dirty="0" err="1">
                <a:solidFill>
                  <a:schemeClr val="accent1">
                    <a:lumMod val="75000"/>
                  </a:schemeClr>
                </a:solidFill>
              </a:rPr>
              <a:t>immunosuppression</a:t>
            </a:r>
            <a:r>
              <a:rPr lang="en-US" sz="4000" b="1" dirty="0">
                <a:solidFill>
                  <a:schemeClr val="accent1">
                    <a:lumMod val="75000"/>
                  </a:schemeClr>
                </a:solidFill>
              </a:rPr>
              <a:t> colitis)</a:t>
            </a:r>
          </a:p>
          <a:p>
            <a:pPr>
              <a:buFont typeface="Arial" charset="0"/>
              <a:buNone/>
              <a:defRPr/>
            </a:pPr>
            <a:endParaRPr lang="en-US" dirty="0">
              <a:solidFill>
                <a:schemeClr val="accent1">
                  <a:lumMod val="75000"/>
                </a:schemeClr>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22210" name="Title 1"/>
          <p:cNvSpPr>
            <a:spLocks noGrp="1"/>
          </p:cNvSpPr>
          <p:nvPr>
            <p:ph type="title"/>
          </p:nvPr>
        </p:nvSpPr>
        <p:spPr>
          <a:xfrm>
            <a:off x="228600" y="274638"/>
            <a:ext cx="8610600" cy="1141412"/>
          </a:xfrm>
        </p:spPr>
        <p:txBody>
          <a:bodyPr/>
          <a:lstStyle/>
          <a:p>
            <a:r>
              <a:rPr lang="en-US" sz="3400">
                <a:solidFill>
                  <a:srgbClr val="7878DE"/>
                </a:solidFill>
              </a:rPr>
              <a:t>MALABSORPTION DIARRHEA</a:t>
            </a:r>
          </a:p>
        </p:txBody>
      </p:sp>
      <p:sp>
        <p:nvSpPr>
          <p:cNvPr id="222211" name="Content Placeholder 2"/>
          <p:cNvSpPr>
            <a:spLocks noGrp="1"/>
          </p:cNvSpPr>
          <p:nvPr>
            <p:ph idx="1"/>
          </p:nvPr>
        </p:nvSpPr>
        <p:spPr/>
        <p:txBody>
          <a:bodyPr/>
          <a:lstStyle/>
          <a:p>
            <a:r>
              <a:rPr lang="en-US" sz="4000">
                <a:solidFill>
                  <a:srgbClr val="660066"/>
                </a:solidFill>
              </a:rPr>
              <a:t>INTRALUMINAL</a:t>
            </a:r>
          </a:p>
          <a:p>
            <a:r>
              <a:rPr lang="en-US" sz="4000">
                <a:solidFill>
                  <a:srgbClr val="660066"/>
                </a:solidFill>
              </a:rPr>
              <a:t>MUCOSAL CELL SURFACE</a:t>
            </a:r>
          </a:p>
          <a:p>
            <a:r>
              <a:rPr lang="en-US" sz="4000">
                <a:solidFill>
                  <a:srgbClr val="660066"/>
                </a:solidFill>
              </a:rPr>
              <a:t>MUCOSAL CELL FUNCTION</a:t>
            </a:r>
          </a:p>
          <a:p>
            <a:r>
              <a:rPr lang="en-US" sz="4000">
                <a:solidFill>
                  <a:srgbClr val="660066"/>
                </a:solidFill>
              </a:rPr>
              <a:t>LYMPHATIC OBSTRUCTION</a:t>
            </a:r>
          </a:p>
          <a:p>
            <a:r>
              <a:rPr lang="en-US" sz="4000">
                <a:solidFill>
                  <a:srgbClr val="660066"/>
                </a:solidFill>
              </a:rPr>
              <a:t>REDUCED FUNCTIONING BOWEL SURFACE AREA</a:t>
            </a:r>
          </a:p>
          <a:p>
            <a:pPr>
              <a:buFont typeface="Arial" charset="0"/>
              <a:buNone/>
            </a:pPr>
            <a:endParaRPr lang="en-US">
              <a:solidFill>
                <a:srgbClr val="660066"/>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24258" name="Title 1"/>
          <p:cNvSpPr>
            <a:spLocks noGrp="1"/>
          </p:cNvSpPr>
          <p:nvPr>
            <p:ph type="title"/>
          </p:nvPr>
        </p:nvSpPr>
        <p:spPr/>
        <p:txBody>
          <a:bodyPr/>
          <a:lstStyle/>
          <a:p>
            <a:r>
              <a:rPr lang="en-US" sz="6600">
                <a:solidFill>
                  <a:srgbClr val="0069AE"/>
                </a:solidFill>
              </a:rPr>
              <a:t>MOTILITY DIARRHEA</a:t>
            </a:r>
          </a:p>
        </p:txBody>
      </p:sp>
      <p:sp>
        <p:nvSpPr>
          <p:cNvPr id="224259" name="Content Placeholder 2"/>
          <p:cNvSpPr>
            <a:spLocks noGrp="1"/>
          </p:cNvSpPr>
          <p:nvPr>
            <p:ph idx="1"/>
          </p:nvPr>
        </p:nvSpPr>
        <p:spPr>
          <a:xfrm>
            <a:off x="228600" y="1600200"/>
            <a:ext cx="8456613" cy="5029200"/>
          </a:xfrm>
        </p:spPr>
        <p:txBody>
          <a:bodyPr>
            <a:normAutofit lnSpcReduction="10000"/>
          </a:bodyPr>
          <a:lstStyle/>
          <a:p>
            <a:r>
              <a:rPr lang="en-US" sz="4400" b="1">
                <a:solidFill>
                  <a:srgbClr val="FF0000"/>
                </a:solidFill>
              </a:rPr>
              <a:t>DECREASED</a:t>
            </a:r>
            <a:r>
              <a:rPr lang="en-US" sz="3600" b="1">
                <a:solidFill>
                  <a:srgbClr val="A203BD"/>
                </a:solidFill>
              </a:rPr>
              <a:t> TRANSIT TIME</a:t>
            </a:r>
          </a:p>
          <a:p>
            <a:pPr lvl="1"/>
            <a:r>
              <a:rPr lang="en-US" sz="3200" b="1">
                <a:solidFill>
                  <a:srgbClr val="A203BD"/>
                </a:solidFill>
              </a:rPr>
              <a:t>Reduced gut length</a:t>
            </a:r>
          </a:p>
          <a:p>
            <a:pPr lvl="1"/>
            <a:r>
              <a:rPr lang="en-US" sz="3200" b="1">
                <a:solidFill>
                  <a:srgbClr val="A203BD"/>
                </a:solidFill>
              </a:rPr>
              <a:t>Neural, hyperthyroid, diabetic</a:t>
            </a:r>
          </a:p>
          <a:p>
            <a:pPr lvl="1"/>
            <a:r>
              <a:rPr lang="en-US" sz="3200" b="1">
                <a:solidFill>
                  <a:srgbClr val="A203BD"/>
                </a:solidFill>
              </a:rPr>
              <a:t>Carcinoid syndrome</a:t>
            </a:r>
          </a:p>
          <a:p>
            <a:r>
              <a:rPr lang="en-US" sz="4400" b="1">
                <a:solidFill>
                  <a:srgbClr val="FF0000"/>
                </a:solidFill>
              </a:rPr>
              <a:t>INCREASED</a:t>
            </a:r>
            <a:r>
              <a:rPr lang="en-US" sz="3600" b="1">
                <a:solidFill>
                  <a:srgbClr val="A203BD"/>
                </a:solidFill>
              </a:rPr>
              <a:t> TRANSIT TIME</a:t>
            </a:r>
          </a:p>
          <a:p>
            <a:pPr lvl="1"/>
            <a:r>
              <a:rPr lang="en-US" sz="3200" b="1">
                <a:solidFill>
                  <a:srgbClr val="A203BD"/>
                </a:solidFill>
              </a:rPr>
              <a:t>Diverticula</a:t>
            </a:r>
          </a:p>
          <a:p>
            <a:pPr lvl="1"/>
            <a:r>
              <a:rPr lang="en-US" sz="3200" b="1">
                <a:solidFill>
                  <a:srgbClr val="A203BD"/>
                </a:solidFill>
              </a:rPr>
              <a:t>Blind loops</a:t>
            </a:r>
          </a:p>
          <a:p>
            <a:pPr lvl="1"/>
            <a:r>
              <a:rPr lang="en-US" sz="3200" b="1">
                <a:solidFill>
                  <a:srgbClr val="A203BD"/>
                </a:solidFill>
              </a:rPr>
              <a:t>Bacterial overgrowth</a:t>
            </a:r>
          </a:p>
          <a:p>
            <a:pPr lvl="1"/>
            <a:endParaRPr lang="en-US">
              <a:solidFill>
                <a:srgbClr val="A203BD"/>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26306" name="Title 1"/>
          <p:cNvSpPr>
            <a:spLocks noGrp="1"/>
          </p:cNvSpPr>
          <p:nvPr>
            <p:ph type="title"/>
          </p:nvPr>
        </p:nvSpPr>
        <p:spPr>
          <a:xfrm>
            <a:off x="457200" y="0"/>
            <a:ext cx="8228013" cy="762000"/>
          </a:xfrm>
        </p:spPr>
        <p:txBody>
          <a:bodyPr>
            <a:normAutofit fontScale="90000"/>
          </a:bodyPr>
          <a:lstStyle/>
          <a:p>
            <a:r>
              <a:rPr lang="en-US" sz="4800" b="1">
                <a:solidFill>
                  <a:srgbClr val="0E03EF"/>
                </a:solidFill>
              </a:rPr>
              <a:t>INFECTIOUS enterocolitis</a:t>
            </a:r>
          </a:p>
        </p:txBody>
      </p:sp>
      <p:sp>
        <p:nvSpPr>
          <p:cNvPr id="226307" name="Content Placeholder 2"/>
          <p:cNvSpPr>
            <a:spLocks noGrp="1"/>
          </p:cNvSpPr>
          <p:nvPr>
            <p:ph idx="1"/>
          </p:nvPr>
        </p:nvSpPr>
        <p:spPr>
          <a:xfrm>
            <a:off x="0" y="838200"/>
            <a:ext cx="9144000" cy="5867400"/>
          </a:xfrm>
        </p:spPr>
        <p:txBody>
          <a:bodyPr/>
          <a:lstStyle/>
          <a:p>
            <a:r>
              <a:rPr lang="en-US" sz="2800">
                <a:solidFill>
                  <a:srgbClr val="A203BD"/>
                </a:solidFill>
              </a:rPr>
              <a:t>VIRAL</a:t>
            </a:r>
          </a:p>
          <a:p>
            <a:pPr lvl="1"/>
            <a:r>
              <a:rPr lang="en-US" sz="3600" u="sng">
                <a:solidFill>
                  <a:srgbClr val="A203BD"/>
                </a:solidFill>
              </a:rPr>
              <a:t>Rotavirus (69%), </a:t>
            </a:r>
            <a:r>
              <a:rPr lang="en-US" sz="2400">
                <a:solidFill>
                  <a:srgbClr val="A203BD"/>
                </a:solidFill>
              </a:rPr>
              <a:t>Calciviruses, Norwalk-like, Sapporo-like, Enteric adenoviruses, Astroviruses</a:t>
            </a:r>
          </a:p>
          <a:p>
            <a:r>
              <a:rPr lang="en-US" sz="2800">
                <a:solidFill>
                  <a:srgbClr val="A203BD"/>
                </a:solidFill>
              </a:rPr>
              <a:t>BACTERIAL</a:t>
            </a:r>
          </a:p>
          <a:p>
            <a:pPr lvl="1"/>
            <a:r>
              <a:rPr lang="en-US" sz="2400" u="sng">
                <a:solidFill>
                  <a:srgbClr val="A203BD"/>
                </a:solidFill>
              </a:rPr>
              <a:t>E. coli, Salmonella, Shigella, Campylobacter, Yersinia, Vibrio, Clostridium difficile, Clostridium perfringens, TB</a:t>
            </a:r>
          </a:p>
          <a:p>
            <a:pPr lvl="1"/>
            <a:r>
              <a:rPr lang="en-US" sz="2400">
                <a:solidFill>
                  <a:srgbClr val="A203BD"/>
                </a:solidFill>
              </a:rPr>
              <a:t>Bacterial “overgrowth”</a:t>
            </a:r>
          </a:p>
          <a:p>
            <a:r>
              <a:rPr lang="en-US" sz="2800">
                <a:solidFill>
                  <a:srgbClr val="A203BD"/>
                </a:solidFill>
              </a:rPr>
              <a:t>PARASITIC</a:t>
            </a:r>
          </a:p>
          <a:p>
            <a:pPr lvl="1"/>
            <a:r>
              <a:rPr lang="en-US" sz="2400">
                <a:solidFill>
                  <a:srgbClr val="A203BD"/>
                </a:solidFill>
              </a:rPr>
              <a:t>Ascaris, Strongyloides, Necator, Enterobius, Tricuris</a:t>
            </a:r>
          </a:p>
          <a:p>
            <a:pPr lvl="1"/>
            <a:r>
              <a:rPr lang="en-US" sz="2400">
                <a:solidFill>
                  <a:srgbClr val="A203BD"/>
                </a:solidFill>
              </a:rPr>
              <a:t>Diphyllobothrium, Taenia, Hymenolepsis</a:t>
            </a:r>
          </a:p>
          <a:p>
            <a:pPr lvl="1"/>
            <a:r>
              <a:rPr lang="en-US" sz="2400">
                <a:solidFill>
                  <a:srgbClr val="A203BD"/>
                </a:solidFill>
              </a:rPr>
              <a:t>Amebiasis (Entamoeba histolytica)</a:t>
            </a:r>
          </a:p>
          <a:p>
            <a:pPr lvl="1"/>
            <a:r>
              <a:rPr lang="en-US" sz="2400">
                <a:solidFill>
                  <a:srgbClr val="A203BD"/>
                </a:solidFill>
              </a:rPr>
              <a:t>Giardia</a:t>
            </a: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28354" name="Title 1"/>
          <p:cNvSpPr>
            <a:spLocks noGrp="1"/>
          </p:cNvSpPr>
          <p:nvPr>
            <p:ph type="title"/>
          </p:nvPr>
        </p:nvSpPr>
        <p:spPr/>
        <p:txBody>
          <a:bodyPr/>
          <a:lstStyle/>
          <a:p>
            <a:r>
              <a:rPr lang="en-US" sz="3400">
                <a:solidFill>
                  <a:srgbClr val="0069AE"/>
                </a:solidFill>
              </a:rPr>
              <a:t>VIRAL enterocolitis</a:t>
            </a:r>
          </a:p>
        </p:txBody>
      </p:sp>
      <p:sp>
        <p:nvSpPr>
          <p:cNvPr id="112643" name="Content Placeholder 2"/>
          <p:cNvSpPr>
            <a:spLocks noGrp="1"/>
          </p:cNvSpPr>
          <p:nvPr>
            <p:ph idx="1"/>
          </p:nvPr>
        </p:nvSpPr>
        <p:spPr/>
        <p:txBody>
          <a:bodyPr/>
          <a:lstStyle/>
          <a:p>
            <a:pPr>
              <a:defRPr/>
            </a:pPr>
            <a:r>
              <a:rPr lang="en-US" sz="4000" b="1" dirty="0">
                <a:solidFill>
                  <a:srgbClr val="0069AE"/>
                </a:solidFill>
              </a:rPr>
              <a:t>Rotavirus most common, by far</a:t>
            </a:r>
          </a:p>
          <a:p>
            <a:pPr lvl="1">
              <a:defRPr/>
            </a:pPr>
            <a:r>
              <a:rPr lang="en-US" sz="3200" dirty="0">
                <a:solidFill>
                  <a:srgbClr val="0069AE"/>
                </a:solidFill>
              </a:rPr>
              <a:t>Selectively infects and destroys mature </a:t>
            </a:r>
            <a:r>
              <a:rPr lang="en-US" sz="3200" dirty="0" err="1">
                <a:solidFill>
                  <a:srgbClr val="0069AE"/>
                </a:solidFill>
              </a:rPr>
              <a:t>enterocytes</a:t>
            </a:r>
            <a:r>
              <a:rPr lang="en-US" sz="3200" dirty="0">
                <a:solidFill>
                  <a:srgbClr val="0069AE"/>
                </a:solidFill>
              </a:rPr>
              <a:t> in the small intestine</a:t>
            </a:r>
          </a:p>
          <a:p>
            <a:pPr lvl="1">
              <a:defRPr/>
            </a:pPr>
            <a:r>
              <a:rPr lang="en-US" sz="3200" dirty="0">
                <a:solidFill>
                  <a:srgbClr val="0069AE"/>
                </a:solidFill>
              </a:rPr>
              <a:t>Crypts spared</a:t>
            </a:r>
          </a:p>
          <a:p>
            <a:pPr>
              <a:defRPr/>
            </a:pPr>
            <a:r>
              <a:rPr lang="en-US" sz="4000" b="1" dirty="0">
                <a:solidFill>
                  <a:srgbClr val="0069AE"/>
                </a:solidFill>
              </a:rPr>
              <a:t>Most have a 3-5 day course</a:t>
            </a:r>
          </a:p>
          <a:p>
            <a:pPr>
              <a:defRPr/>
            </a:pPr>
            <a:r>
              <a:rPr lang="en-US" sz="4000" i="1" dirty="0">
                <a:solidFill>
                  <a:schemeClr val="accent1">
                    <a:lumMod val="75000"/>
                  </a:schemeClr>
                </a:solidFill>
              </a:rPr>
              <a:t>Person to person, food, water</a:t>
            </a:r>
          </a:p>
          <a:p>
            <a:pPr>
              <a:defRPr/>
            </a:pPr>
            <a:endParaRPr lang="en-US" dirty="0">
              <a:solidFill>
                <a:srgbClr val="0069AE"/>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30402" name="Title 1"/>
          <p:cNvSpPr>
            <a:spLocks noGrp="1"/>
          </p:cNvSpPr>
          <p:nvPr>
            <p:ph type="title"/>
          </p:nvPr>
        </p:nvSpPr>
        <p:spPr>
          <a:xfrm>
            <a:off x="457200" y="0"/>
            <a:ext cx="8228013" cy="762000"/>
          </a:xfrm>
        </p:spPr>
        <p:txBody>
          <a:bodyPr/>
          <a:lstStyle/>
          <a:p>
            <a:r>
              <a:rPr lang="en-US" sz="3400">
                <a:solidFill>
                  <a:srgbClr val="0E03EF"/>
                </a:solidFill>
              </a:rPr>
              <a:t>BACTERIAL enterocolitis</a:t>
            </a:r>
          </a:p>
        </p:txBody>
      </p:sp>
      <p:sp>
        <p:nvSpPr>
          <p:cNvPr id="230403" name="Content Placeholder 2"/>
          <p:cNvSpPr>
            <a:spLocks noGrp="1"/>
          </p:cNvSpPr>
          <p:nvPr>
            <p:ph idx="1"/>
          </p:nvPr>
        </p:nvSpPr>
        <p:spPr>
          <a:xfrm>
            <a:off x="0" y="762000"/>
            <a:ext cx="9067800" cy="5715000"/>
          </a:xfrm>
        </p:spPr>
        <p:txBody>
          <a:bodyPr/>
          <a:lstStyle/>
          <a:p>
            <a:r>
              <a:rPr lang="en-US">
                <a:solidFill>
                  <a:srgbClr val="009973"/>
                </a:solidFill>
              </a:rPr>
              <a:t>Ingestion of bacterial toxins</a:t>
            </a:r>
          </a:p>
          <a:p>
            <a:pPr lvl="1"/>
            <a:r>
              <a:rPr lang="en-US" sz="2400">
                <a:solidFill>
                  <a:srgbClr val="009973"/>
                </a:solidFill>
              </a:rPr>
              <a:t>Staph</a:t>
            </a:r>
          </a:p>
          <a:p>
            <a:pPr lvl="1"/>
            <a:r>
              <a:rPr lang="en-US" sz="2400">
                <a:solidFill>
                  <a:srgbClr val="009973"/>
                </a:solidFill>
              </a:rPr>
              <a:t>Vibrio</a:t>
            </a:r>
          </a:p>
          <a:p>
            <a:pPr lvl="1"/>
            <a:r>
              <a:rPr lang="en-US" sz="2400">
                <a:solidFill>
                  <a:srgbClr val="009973"/>
                </a:solidFill>
              </a:rPr>
              <a:t>Clostridium</a:t>
            </a:r>
          </a:p>
          <a:p>
            <a:r>
              <a:rPr lang="en-US">
                <a:solidFill>
                  <a:srgbClr val="009973"/>
                </a:solidFill>
              </a:rPr>
              <a:t>Ingestion of bacteria which produce toxins</a:t>
            </a:r>
          </a:p>
          <a:p>
            <a:pPr lvl="1"/>
            <a:r>
              <a:rPr lang="en-US" sz="2400">
                <a:solidFill>
                  <a:srgbClr val="009973"/>
                </a:solidFill>
              </a:rPr>
              <a:t>Montezuma’s revenge (traveller’s diarrhea), E.coli</a:t>
            </a:r>
          </a:p>
          <a:p>
            <a:r>
              <a:rPr lang="en-US">
                <a:solidFill>
                  <a:srgbClr val="009973"/>
                </a:solidFill>
              </a:rPr>
              <a:t>Infection by enteroinvasive bacteria</a:t>
            </a:r>
          </a:p>
          <a:p>
            <a:pPr lvl="1"/>
            <a:r>
              <a:rPr lang="en-US" sz="2400">
                <a:solidFill>
                  <a:srgbClr val="009973"/>
                </a:solidFill>
              </a:rPr>
              <a:t>Enteroinvasive E. coli (EIEC)</a:t>
            </a:r>
          </a:p>
          <a:p>
            <a:pPr lvl="1"/>
            <a:r>
              <a:rPr lang="en-US" sz="2400">
                <a:solidFill>
                  <a:srgbClr val="009973"/>
                </a:solidFill>
              </a:rPr>
              <a:t>Shigella</a:t>
            </a:r>
          </a:p>
          <a:p>
            <a:pPr lvl="1"/>
            <a:r>
              <a:rPr lang="en-US" sz="2400">
                <a:solidFill>
                  <a:srgbClr val="009973"/>
                </a:solidFill>
              </a:rPr>
              <a:t>Clostridium difficile</a:t>
            </a: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32450" name="Title 1"/>
          <p:cNvSpPr>
            <a:spLocks noGrp="1"/>
          </p:cNvSpPr>
          <p:nvPr>
            <p:ph type="title"/>
          </p:nvPr>
        </p:nvSpPr>
        <p:spPr/>
        <p:txBody>
          <a:bodyPr>
            <a:normAutofit fontScale="90000"/>
          </a:bodyPr>
          <a:lstStyle/>
          <a:p>
            <a:r>
              <a:rPr lang="en-US" sz="9600" b="1">
                <a:solidFill>
                  <a:srgbClr val="0E03EF"/>
                </a:solidFill>
              </a:rPr>
              <a:t>E. coli</a:t>
            </a:r>
          </a:p>
        </p:txBody>
      </p:sp>
      <p:sp>
        <p:nvSpPr>
          <p:cNvPr id="232451" name="Content Placeholder 2"/>
          <p:cNvSpPr>
            <a:spLocks noGrp="1"/>
          </p:cNvSpPr>
          <p:nvPr>
            <p:ph idx="1"/>
          </p:nvPr>
        </p:nvSpPr>
        <p:spPr/>
        <p:txBody>
          <a:bodyPr/>
          <a:lstStyle/>
          <a:p>
            <a:r>
              <a:rPr lang="en-US" sz="4000" b="1">
                <a:solidFill>
                  <a:srgbClr val="A203BD"/>
                </a:solidFill>
              </a:rPr>
              <a:t>Toxin, invasion, many subtypes</a:t>
            </a:r>
          </a:p>
          <a:p>
            <a:r>
              <a:rPr lang="en-US" sz="4000" b="1">
                <a:solidFill>
                  <a:srgbClr val="A203BD"/>
                </a:solidFill>
              </a:rPr>
              <a:t>Food, water, person-to-person</a:t>
            </a:r>
          </a:p>
          <a:p>
            <a:r>
              <a:rPr lang="en-US" sz="4000" b="1">
                <a:solidFill>
                  <a:srgbClr val="A203BD"/>
                </a:solidFill>
              </a:rPr>
              <a:t>Usually watery, some hemorrhagic</a:t>
            </a:r>
          </a:p>
          <a:p>
            <a:r>
              <a:rPr lang="en-US" sz="4000" b="1">
                <a:solidFill>
                  <a:srgbClr val="A203BD"/>
                </a:solidFill>
              </a:rPr>
              <a:t>INFANTS often, in epidemics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TotalTime>
  <Words>1008</Words>
  <Application>Microsoft Macintosh PowerPoint</Application>
  <PresentationFormat>On-screen Show (4:3)</PresentationFormat>
  <Paragraphs>139</Paragraphs>
  <Slides>19</Slides>
  <Notes>18</Notes>
  <HiddenSlides>0</HiddenSlides>
  <MMClips>0</MMClips>
  <ScaleCrop>false</ScaleCrop>
  <HeadingPairs>
    <vt:vector size="4" baseType="variant">
      <vt:variant>
        <vt:lpstr>Design Template</vt:lpstr>
      </vt:variant>
      <vt:variant>
        <vt:i4>1</vt:i4>
      </vt:variant>
      <vt:variant>
        <vt:lpstr>Slide Titles</vt:lpstr>
      </vt:variant>
      <vt:variant>
        <vt:i4>19</vt:i4>
      </vt:variant>
    </vt:vector>
  </HeadingPairs>
  <TitlesOfParts>
    <vt:vector size="20" baseType="lpstr">
      <vt:lpstr>Office Theme</vt:lpstr>
      <vt:lpstr>Lec 9 rad240 pathology</vt:lpstr>
      <vt:lpstr>OSMOTIC DIARRHEA</vt:lpstr>
      <vt:lpstr>EXUDATIVE DIARRHEA</vt:lpstr>
      <vt:lpstr>MALABSORPTION DIARRHEA</vt:lpstr>
      <vt:lpstr>MOTILITY DIARRHEA</vt:lpstr>
      <vt:lpstr>INFECTIOUS enterocolitis</vt:lpstr>
      <vt:lpstr>VIRAL enterocolitis</vt:lpstr>
      <vt:lpstr>BACTERIAL enterocolitis</vt:lpstr>
      <vt:lpstr>E. coli</vt:lpstr>
      <vt:lpstr>SALMONELLA</vt:lpstr>
      <vt:lpstr>CAMPLYOBACTER</vt:lpstr>
      <vt:lpstr>YERSINIA (enterocolitica)</vt:lpstr>
      <vt:lpstr>VIBRIO cholerae</vt:lpstr>
      <vt:lpstr>CLOSTRIDIUM DIFFICILE</vt:lpstr>
      <vt:lpstr>BACTERIAL OVERGROWTH SYNDROME</vt:lpstr>
      <vt:lpstr>PARASITES</vt:lpstr>
      <vt:lpstr>ENTAMOEBA HISTOLYTICA</vt:lpstr>
      <vt:lpstr>GIARDIA LAMBLIA</vt:lpstr>
      <vt:lpstr>MISC. COLITIS (OTHER)</vt:lpstr>
    </vt:vector>
  </TitlesOfParts>
  <Company>abc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 9 rad240 pathology</dc:title>
  <dc:creator>shai hussein</dc:creator>
  <cp:lastModifiedBy>shai hussein</cp:lastModifiedBy>
  <cp:revision>5</cp:revision>
  <dcterms:created xsi:type="dcterms:W3CDTF">2013-11-30T14:43:24Z</dcterms:created>
  <dcterms:modified xsi:type="dcterms:W3CDTF">2013-11-30T14:44:50Z</dcterms:modified>
</cp:coreProperties>
</file>