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B5ABE-60D2-8649-8CA8-D0047C2C616D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A7BB0-7E56-7041-9517-E8A96A17A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Idiopathic Inflammatory Bowel Disease</a:t>
            </a:r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CEB63F7-2859-4943-B106-845B6ABDE1A8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Why do you need neutrophils in the muscularis?</a:t>
            </a:r>
          </a:p>
          <a:p>
            <a:r>
              <a:rPr lang="en-US">
                <a:latin typeface="Times New Roman" charset="0"/>
              </a:rPr>
              <a:t>Ans: to differentiate from a peritoneal inflammation or luminal pus from another part of the bowel.</a:t>
            </a:r>
          </a:p>
        </p:txBody>
      </p:sp>
      <p:sp>
        <p:nvSpPr>
          <p:cNvPr id="36864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1059CD-B18F-314B-918A-7B5FE560E1D8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0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What is the white junk coating the surface?  Answer: FIBRIN</a:t>
            </a:r>
          </a:p>
        </p:txBody>
      </p:sp>
      <p:sp>
        <p:nvSpPr>
          <p:cNvPr id="37069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ADA5711-A242-9D47-ADFD-DF3AAAE559DD}" type="slidenum">
              <a:rPr lang="en-GB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The presence of neutrophils invading the muscularis is the diagnostic criteria needed to diagnosis or confirm, acute appendicitis!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4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7478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2E3C369-BD95-4042-9AB3-7F3F4EBAC00B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6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7683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8CC502F-EEE6-8348-B007-DB1D08DE8DEC}" type="slidenum">
              <a:rPr lang="en-GB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Idiopathic Inflammatory Bowel Disease.</a:t>
            </a:r>
          </a:p>
          <a:p>
            <a:r>
              <a:rPr lang="en-US">
                <a:latin typeface="Times New Roman" charset="0"/>
              </a:rPr>
              <a:t>WHY increased cancer risk? Initiation or Promotion?</a:t>
            </a:r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C2EEEB-6CD4-7841-8A82-37C88CC04AB4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Idiopathic Inflammatory Bowel Disease</a:t>
            </a:r>
          </a:p>
        </p:txBody>
      </p:sp>
      <p:sp>
        <p:nvSpPr>
          <p:cNvPr id="2826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2E5ACC-D854-9540-9B30-EAC488CF29CA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Granulomas are NOT found in UC, distinct mucosal pseudopolyps are not found in CD</a:t>
            </a:r>
          </a:p>
        </p:txBody>
      </p:sp>
      <p:sp>
        <p:nvSpPr>
          <p:cNvPr id="28467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48676E2-6DFD-7943-9533-57601515B651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* NOT “dysplastic” in the classic sense of the word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9082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463C63C-E2AB-2D41-A6ED-E61EBB9FFE51}" type="slidenum">
              <a:rPr lang="en-GB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Transmurally infarcted bowel is usually purple and paper thin.</a:t>
            </a:r>
          </a:p>
        </p:txBody>
      </p:sp>
      <p:sp>
        <p:nvSpPr>
          <p:cNvPr id="29286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A5F5021-80DB-BA4B-92E4-2C2F684B5222}" type="slidenum">
              <a:rPr lang="en-GB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4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454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C65ED38-7F73-6E4F-8779-B88108E7194B}" type="slidenum">
              <a:rPr lang="en-GB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6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659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1E5D90A-FD9E-7044-82D0-49F9F0180F1E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482-B49F-0649-86C4-798FA4FF2E2C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8073-B4C2-3D49-8EF7-244A1EB78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482-B49F-0649-86C4-798FA4FF2E2C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8073-B4C2-3D49-8EF7-244A1EB78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482-B49F-0649-86C4-798FA4FF2E2C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8073-B4C2-3D49-8EF7-244A1EB78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482-B49F-0649-86C4-798FA4FF2E2C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8073-B4C2-3D49-8EF7-244A1EB78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482-B49F-0649-86C4-798FA4FF2E2C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8073-B4C2-3D49-8EF7-244A1EB78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482-B49F-0649-86C4-798FA4FF2E2C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8073-B4C2-3D49-8EF7-244A1EB78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482-B49F-0649-86C4-798FA4FF2E2C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8073-B4C2-3D49-8EF7-244A1EB78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482-B49F-0649-86C4-798FA4FF2E2C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8073-B4C2-3D49-8EF7-244A1EB78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482-B49F-0649-86C4-798FA4FF2E2C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8073-B4C2-3D49-8EF7-244A1EB78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482-B49F-0649-86C4-798FA4FF2E2C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8073-B4C2-3D49-8EF7-244A1EB78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482-B49F-0649-86C4-798FA4FF2E2C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8073-B4C2-3D49-8EF7-244A1EB78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77482-B49F-0649-86C4-798FA4FF2E2C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8073-B4C2-3D49-8EF7-244A1EB78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914400"/>
          </a:xfrm>
        </p:spPr>
        <p:txBody>
          <a:bodyPr>
            <a:normAutofit fontScale="90000"/>
          </a:bodyPr>
          <a:lstStyle/>
          <a:p>
            <a:r>
              <a:rPr lang="en-US" sz="7200" b="1">
                <a:solidFill>
                  <a:srgbClr val="0E03EF"/>
                </a:solidFill>
              </a:rPr>
              <a:t>ANATOMY</a:t>
            </a:r>
          </a:p>
        </p:txBody>
      </p:sp>
      <p:sp>
        <p:nvSpPr>
          <p:cNvPr id="365571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562600"/>
          </a:xfrm>
        </p:spPr>
        <p:txBody>
          <a:bodyPr/>
          <a:lstStyle/>
          <a:p>
            <a:r>
              <a:rPr lang="en-US" b="1">
                <a:solidFill>
                  <a:srgbClr val="A203BD"/>
                </a:solidFill>
              </a:rPr>
              <a:t>Junction of 3 tenia coli, variable in location</a:t>
            </a:r>
          </a:p>
          <a:p>
            <a:r>
              <a:rPr lang="en-US" b="1">
                <a:solidFill>
                  <a:srgbClr val="A203BD"/>
                </a:solidFill>
              </a:rPr>
              <a:t>All 4 layers, true serosa</a:t>
            </a:r>
          </a:p>
          <a:p>
            <a:r>
              <a:rPr lang="en-US" b="1">
                <a:solidFill>
                  <a:srgbClr val="A203BD"/>
                </a:solidFill>
              </a:rPr>
              <a:t>Thickest layer is submucosal lymphoid tissue</a:t>
            </a:r>
          </a:p>
          <a:p>
            <a:endParaRPr lang="en-US" b="1">
              <a:solidFill>
                <a:srgbClr val="A203BD"/>
              </a:solidFill>
            </a:endParaRPr>
          </a:p>
          <a:p>
            <a:r>
              <a:rPr lang="en-US" sz="3600" b="1">
                <a:solidFill>
                  <a:srgbClr val="FF0000"/>
                </a:solidFill>
              </a:rPr>
              <a:t>APPENDICITIS (ACUTE)</a:t>
            </a:r>
          </a:p>
          <a:p>
            <a:r>
              <a:rPr lang="en-US" sz="3600" b="1">
                <a:solidFill>
                  <a:srgbClr val="FF0000"/>
                </a:solidFill>
              </a:rPr>
              <a:t>MUCOCELE</a:t>
            </a:r>
          </a:p>
          <a:p>
            <a:r>
              <a:rPr lang="en-US" sz="3600" b="1">
                <a:solidFill>
                  <a:srgbClr val="FF0000"/>
                </a:solidFill>
              </a:rPr>
              <a:t>MUCUS CYSTADENOMA</a:t>
            </a:r>
          </a:p>
          <a:p>
            <a:r>
              <a:rPr lang="en-US" sz="3600" b="1">
                <a:solidFill>
                  <a:srgbClr val="FF0000"/>
                </a:solidFill>
              </a:rPr>
              <a:t>MUCUS CYSTADENOCARCINOMA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E03EF"/>
                </a:solidFill>
              </a:rPr>
              <a:t>ACUTE APPENDICITIS</a:t>
            </a:r>
            <a:br>
              <a:rPr lang="en-US">
                <a:solidFill>
                  <a:srgbClr val="0E03EF"/>
                </a:solidFill>
              </a:rPr>
            </a:br>
            <a:endParaRPr lang="en-US">
              <a:solidFill>
                <a:srgbClr val="0E03EF"/>
              </a:solidFill>
            </a:endParaRPr>
          </a:p>
        </p:txBody>
      </p:sp>
      <p:sp>
        <p:nvSpPr>
          <p:cNvPr id="367619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b="1">
                <a:solidFill>
                  <a:srgbClr val="A203BD"/>
                </a:solidFill>
              </a:rPr>
              <a:t>GENERALLY, a disease of YOUNGER people</a:t>
            </a:r>
          </a:p>
          <a:p>
            <a:r>
              <a:rPr lang="en-US" b="1">
                <a:solidFill>
                  <a:srgbClr val="A203BD"/>
                </a:solidFill>
              </a:rPr>
              <a:t>OBSTRUCTION by FECALITH the classic cause but fecaliths present only about half the time</a:t>
            </a:r>
          </a:p>
          <a:p>
            <a:r>
              <a:rPr lang="en-US" b="1">
                <a:solidFill>
                  <a:srgbClr val="A203BD"/>
                </a:solidFill>
              </a:rPr>
              <a:t>EARLY APPENDICITIS: NEUTROPHILS</a:t>
            </a:r>
            <a:r>
              <a:rPr lang="en-US" b="1">
                <a:solidFill>
                  <a:srgbClr val="A203BD"/>
                </a:solidFill>
                <a:sym typeface="Wingdings" charset="2"/>
              </a:rPr>
              <a:t>Mucosa, submucosa</a:t>
            </a:r>
          </a:p>
          <a:p>
            <a:r>
              <a:rPr lang="en-US" sz="4000" b="1">
                <a:solidFill>
                  <a:srgbClr val="FF0000"/>
                </a:solidFill>
                <a:sym typeface="Wingdings" charset="2"/>
              </a:rPr>
              <a:t>NEED NEUTROPHILS in the MUSCULARIS to confirm the DIAGNOSIS</a:t>
            </a:r>
          </a:p>
          <a:p>
            <a:r>
              <a:rPr lang="en-US" b="1">
                <a:solidFill>
                  <a:srgbClr val="A203BD"/>
                </a:solidFill>
                <a:sym typeface="Wingdings" charset="2"/>
              </a:rPr>
              <a:t>25% normal rate, usually</a:t>
            </a:r>
          </a:p>
          <a:p>
            <a:r>
              <a:rPr lang="en-US" b="1">
                <a:solidFill>
                  <a:srgbClr val="A203BD"/>
                </a:solidFill>
                <a:sym typeface="Wingdings" charset="2"/>
              </a:rPr>
              <a:t>Perforationperitonitis the rule, if no surgery</a:t>
            </a:r>
            <a:endParaRPr lang="en-US" b="1">
              <a:solidFill>
                <a:srgbClr val="A203BD"/>
              </a:solidFill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0413" cy="1416050"/>
          </a:xfrm>
        </p:spPr>
        <p:txBody>
          <a:bodyPr/>
          <a:lstStyle/>
          <a:p>
            <a:r>
              <a:rPr lang="en-US" sz="6000" b="1">
                <a:solidFill>
                  <a:srgbClr val="0E03EF"/>
                </a:solidFill>
              </a:rPr>
              <a:t>ACUTE APPENDICITIS</a:t>
            </a:r>
          </a:p>
        </p:txBody>
      </p:sp>
      <p:pic>
        <p:nvPicPr>
          <p:cNvPr id="3696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538288"/>
            <a:ext cx="8153400" cy="5319712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>
                <a:solidFill>
                  <a:srgbClr val="0E03EF"/>
                </a:solidFill>
              </a:rPr>
              <a:t>Mucus “TUMORS”</a:t>
            </a:r>
          </a:p>
        </p:txBody>
      </p:sp>
      <p:sp>
        <p:nvSpPr>
          <p:cNvPr id="3737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>
                <a:solidFill>
                  <a:srgbClr val="A203BD"/>
                </a:solidFill>
              </a:rPr>
              <a:t>Mucocele (common)</a:t>
            </a:r>
          </a:p>
          <a:p>
            <a:r>
              <a:rPr lang="en-US" sz="3600" b="1">
                <a:solidFill>
                  <a:srgbClr val="A203BD"/>
                </a:solidFill>
              </a:rPr>
              <a:t>Mucinous Cystadenoma (rather rare)</a:t>
            </a:r>
          </a:p>
          <a:p>
            <a:r>
              <a:rPr lang="en-US" sz="3600" b="1">
                <a:solidFill>
                  <a:srgbClr val="A203BD"/>
                </a:solidFill>
              </a:rPr>
              <a:t>Mucinous Cystadenocarcinoma (rare)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>
                <a:solidFill>
                  <a:srgbClr val="0E03EF"/>
                </a:solidFill>
              </a:rPr>
              <a:t>MUCOCELE</a:t>
            </a:r>
          </a:p>
        </p:txBody>
      </p:sp>
      <p:sp>
        <p:nvSpPr>
          <p:cNvPr id="3758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r>
              <a:rPr lang="en-US" b="1">
                <a:solidFill>
                  <a:srgbClr val="A203BD"/>
                </a:solidFill>
              </a:rPr>
              <a:t>COMMON CYST on APPENDIX filled with MUCIN</a:t>
            </a:r>
          </a:p>
          <a:p>
            <a:r>
              <a:rPr lang="en-US" b="1">
                <a:solidFill>
                  <a:srgbClr val="A203BD"/>
                </a:solidFill>
              </a:rPr>
              <a:t>Can RUPTURE to become:</a:t>
            </a:r>
          </a:p>
          <a:p>
            <a:pPr lvl="1">
              <a:buFont typeface="Arial" charset="0"/>
              <a:buNone/>
            </a:pPr>
            <a:r>
              <a:rPr lang="en-US" b="1">
                <a:solidFill>
                  <a:srgbClr val="A203BD"/>
                </a:solidFill>
              </a:rPr>
              <a:t>         </a:t>
            </a:r>
            <a:r>
              <a:rPr lang="en-US" sz="3600" b="1">
                <a:solidFill>
                  <a:srgbClr val="FF0000"/>
                </a:solidFill>
              </a:rPr>
              <a:t>PSEUDOMYXOMA PERITONEII</a:t>
            </a:r>
          </a:p>
          <a:p>
            <a:pPr lvl="1">
              <a:buFont typeface="Arial" charset="0"/>
              <a:buNone/>
            </a:pPr>
            <a:r>
              <a:rPr lang="en-US" sz="3600" b="1">
                <a:solidFill>
                  <a:srgbClr val="FF0000"/>
                </a:solidFill>
              </a:rPr>
              <a:t>                           </a:t>
            </a:r>
            <a:r>
              <a:rPr lang="en-US" sz="2400" b="1">
                <a:solidFill>
                  <a:srgbClr val="FF0000"/>
                </a:solidFill>
              </a:rPr>
              <a:t>(Jelly Belly)</a:t>
            </a:r>
            <a:endParaRPr lang="en-US" sz="1800" b="1">
              <a:solidFill>
                <a:srgbClr val="FF0000"/>
              </a:solidFill>
            </a:endParaRPr>
          </a:p>
        </p:txBody>
      </p:sp>
      <p:pic>
        <p:nvPicPr>
          <p:cNvPr id="375812" name="Picture 5" descr="http://t1.gstatic.com/images?q=tbn:ANd9GcS7Y6mnXWCWG8X-KgDzp6HjeKlbQhy37xcmr0oPqw1ZsGtHqUcl&amp;t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8850" y="4572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600">
                <a:solidFill>
                  <a:srgbClr val="0069AE"/>
                </a:solidFill>
              </a:rPr>
              <a:t>(I) IBD</a:t>
            </a:r>
          </a:p>
        </p:txBody>
      </p:sp>
      <p:sp>
        <p:nvSpPr>
          <p:cNvPr id="277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A203BD"/>
                </a:solidFill>
              </a:rPr>
              <a:t>CROHN DISEASE </a:t>
            </a:r>
            <a:r>
              <a:rPr lang="en-US"/>
              <a:t>(granulomatous colitis)</a:t>
            </a:r>
          </a:p>
          <a:p>
            <a:r>
              <a:rPr lang="en-US">
                <a:solidFill>
                  <a:srgbClr val="A203BD"/>
                </a:solidFill>
              </a:rPr>
              <a:t>ULCERATIVE COLITIS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1500">
                <a:solidFill>
                  <a:srgbClr val="0069AE"/>
                </a:solidFill>
              </a:rPr>
              <a:t>(I) IBD</a:t>
            </a:r>
          </a:p>
        </p:txBody>
      </p:sp>
      <p:sp>
        <p:nvSpPr>
          <p:cNvPr id="27955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6613" cy="4524375"/>
          </a:xfrm>
        </p:spPr>
        <p:txBody>
          <a:bodyPr/>
          <a:lstStyle/>
          <a:p>
            <a:r>
              <a:rPr lang="en-US">
                <a:solidFill>
                  <a:srgbClr val="0069AE"/>
                </a:solidFill>
              </a:rPr>
              <a:t>COMMON FEATURES</a:t>
            </a:r>
          </a:p>
          <a:p>
            <a:pPr lvl="1"/>
            <a:r>
              <a:rPr lang="en-US" sz="3200">
                <a:solidFill>
                  <a:srgbClr val="0069AE"/>
                </a:solidFill>
              </a:rPr>
              <a:t>IDIOPATHIC</a:t>
            </a:r>
          </a:p>
          <a:p>
            <a:pPr lvl="1"/>
            <a:r>
              <a:rPr lang="en-US" sz="3200">
                <a:solidFill>
                  <a:srgbClr val="0069AE"/>
                </a:solidFill>
              </a:rPr>
              <a:t>DEVELOPED COUNTRIES</a:t>
            </a:r>
          </a:p>
          <a:p>
            <a:pPr lvl="1"/>
            <a:r>
              <a:rPr lang="en-US" sz="3200">
                <a:solidFill>
                  <a:srgbClr val="0069AE"/>
                </a:solidFill>
              </a:rPr>
              <a:t>COLONIC INFLAMMATION</a:t>
            </a:r>
          </a:p>
          <a:p>
            <a:pPr lvl="1"/>
            <a:r>
              <a:rPr lang="en-US" sz="3200">
                <a:solidFill>
                  <a:srgbClr val="0069AE"/>
                </a:solidFill>
              </a:rPr>
              <a:t>SIMILAR Rx</a:t>
            </a:r>
          </a:p>
          <a:p>
            <a:pPr lvl="1"/>
            <a:r>
              <a:rPr lang="en-US" sz="3200">
                <a:solidFill>
                  <a:srgbClr val="0069AE"/>
                </a:solidFill>
              </a:rPr>
              <a:t>BOTH have increased CANCER RISK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>
                <a:solidFill>
                  <a:srgbClr val="0069AE"/>
                </a:solidFill>
              </a:rPr>
              <a:t>(I) IBD DIFFERENCES</a:t>
            </a:r>
          </a:p>
        </p:txBody>
      </p:sp>
      <p:sp>
        <p:nvSpPr>
          <p:cNvPr id="28160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343400" cy="4524375"/>
          </a:xfrm>
        </p:spPr>
        <p:txBody>
          <a:bodyPr/>
          <a:lstStyle/>
          <a:p>
            <a:r>
              <a:rPr lang="en-US" sz="4400" b="1">
                <a:solidFill>
                  <a:srgbClr val="A203BD"/>
                </a:solidFill>
              </a:rPr>
              <a:t>CROHN (CD)</a:t>
            </a:r>
          </a:p>
          <a:p>
            <a:pPr lvl="1"/>
            <a:r>
              <a:rPr lang="en-US" sz="1800" b="1">
                <a:solidFill>
                  <a:srgbClr val="FF0000"/>
                </a:solidFill>
              </a:rPr>
              <a:t>TRANSMURAL, THICK WALL</a:t>
            </a:r>
          </a:p>
          <a:p>
            <a:pPr lvl="1"/>
            <a:r>
              <a:rPr lang="en-US" sz="1800" b="1">
                <a:solidFill>
                  <a:srgbClr val="FF0000"/>
                </a:solidFill>
              </a:rPr>
              <a:t>NOT LIMITED to COLON</a:t>
            </a:r>
          </a:p>
          <a:p>
            <a:pPr lvl="1"/>
            <a:r>
              <a:rPr lang="en-US" sz="1800" b="1">
                <a:solidFill>
                  <a:srgbClr val="FF0000"/>
                </a:solidFill>
              </a:rPr>
              <a:t>GRANULOMAS</a:t>
            </a:r>
          </a:p>
          <a:p>
            <a:pPr lvl="1"/>
            <a:r>
              <a:rPr lang="en-US" sz="1800" b="1">
                <a:solidFill>
                  <a:srgbClr val="FF0000"/>
                </a:solidFill>
              </a:rPr>
              <a:t>FISTULAE COMMON</a:t>
            </a:r>
          </a:p>
          <a:p>
            <a:pPr lvl="1"/>
            <a:r>
              <a:rPr lang="en-US" sz="1800" b="1">
                <a:solidFill>
                  <a:srgbClr val="FF0000"/>
                </a:solidFill>
              </a:rPr>
              <a:t>TERMINAL ILEUM OFTEN</a:t>
            </a:r>
          </a:p>
          <a:p>
            <a:pPr lvl="1"/>
            <a:r>
              <a:rPr lang="en-US" sz="1800" b="1">
                <a:solidFill>
                  <a:srgbClr val="FF0000"/>
                </a:solidFill>
              </a:rPr>
              <a:t>SKIP AREAS</a:t>
            </a:r>
          </a:p>
          <a:p>
            <a:pPr lvl="1"/>
            <a:r>
              <a:rPr lang="en-US" sz="1800" b="1">
                <a:solidFill>
                  <a:srgbClr val="FF0000"/>
                </a:solidFill>
              </a:rPr>
              <a:t>“CRYPT” ABSCESSES NOT COMMON</a:t>
            </a:r>
          </a:p>
          <a:p>
            <a:pPr lvl="1"/>
            <a:r>
              <a:rPr lang="en-US" sz="1800" b="1">
                <a:solidFill>
                  <a:srgbClr val="FF0000"/>
                </a:solidFill>
              </a:rPr>
              <a:t>NO PSEUDOPOLYPS</a:t>
            </a:r>
          </a:p>
          <a:p>
            <a:pPr lvl="1"/>
            <a:r>
              <a:rPr lang="en-US" sz="1800" b="1">
                <a:solidFill>
                  <a:srgbClr val="FF0000"/>
                </a:solidFill>
              </a:rPr>
              <a:t>MALABSORPTION</a:t>
            </a:r>
          </a:p>
          <a:p>
            <a:pPr lvl="1">
              <a:buFont typeface="Arial" charset="0"/>
              <a:buNone/>
            </a:pPr>
            <a:endParaRPr lang="en-US" sz="1800" b="1">
              <a:solidFill>
                <a:srgbClr val="A203BD"/>
              </a:solidFill>
            </a:endParaRPr>
          </a:p>
        </p:txBody>
      </p:sp>
      <p:sp>
        <p:nvSpPr>
          <p:cNvPr id="28160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648200" cy="4524375"/>
          </a:xfrm>
        </p:spPr>
        <p:txBody>
          <a:bodyPr/>
          <a:lstStyle/>
          <a:p>
            <a:r>
              <a:rPr lang="en-US" sz="4400" b="1">
                <a:solidFill>
                  <a:srgbClr val="A203BD"/>
                </a:solidFill>
              </a:rPr>
              <a:t>ULCERATIVE</a:t>
            </a:r>
            <a:r>
              <a:rPr lang="en-US" sz="4000"/>
              <a:t> </a:t>
            </a:r>
            <a:r>
              <a:rPr lang="en-US" sz="4000" b="1">
                <a:solidFill>
                  <a:srgbClr val="A203BD"/>
                </a:solidFill>
              </a:rPr>
              <a:t>(UC)</a:t>
            </a:r>
          </a:p>
          <a:p>
            <a:pPr lvl="1"/>
            <a:r>
              <a:rPr lang="en-US" sz="1800" b="1">
                <a:solidFill>
                  <a:srgbClr val="FF0000"/>
                </a:solidFill>
              </a:rPr>
              <a:t>MUCOSAL, THICK MUCOSA</a:t>
            </a:r>
          </a:p>
          <a:p>
            <a:pPr lvl="1"/>
            <a:r>
              <a:rPr lang="en-US" sz="1800" b="1">
                <a:solidFill>
                  <a:srgbClr val="FF0000"/>
                </a:solidFill>
              </a:rPr>
              <a:t>LIMITED to COLON</a:t>
            </a:r>
          </a:p>
          <a:p>
            <a:pPr lvl="1"/>
            <a:r>
              <a:rPr lang="en-US" sz="1800" b="1">
                <a:solidFill>
                  <a:srgbClr val="FF0000"/>
                </a:solidFill>
              </a:rPr>
              <a:t>NO GRANULOMAS</a:t>
            </a:r>
          </a:p>
          <a:p>
            <a:pPr lvl="1"/>
            <a:r>
              <a:rPr lang="en-US" sz="1800" b="1">
                <a:solidFill>
                  <a:srgbClr val="FF0000"/>
                </a:solidFill>
              </a:rPr>
              <a:t>FISTULAE RARE</a:t>
            </a:r>
          </a:p>
          <a:p>
            <a:pPr lvl="1"/>
            <a:r>
              <a:rPr lang="en-US" sz="1800" b="1">
                <a:solidFill>
                  <a:srgbClr val="FF0000"/>
                </a:solidFill>
              </a:rPr>
              <a:t>TERMINAL ILEUM NEVER</a:t>
            </a:r>
          </a:p>
          <a:p>
            <a:pPr lvl="1"/>
            <a:r>
              <a:rPr lang="en-US" sz="1800" b="1">
                <a:solidFill>
                  <a:srgbClr val="FF0000"/>
                </a:solidFill>
              </a:rPr>
              <a:t>NO SKIP AREAS</a:t>
            </a:r>
          </a:p>
          <a:p>
            <a:pPr lvl="1"/>
            <a:r>
              <a:rPr lang="en-US" sz="1800" b="1">
                <a:solidFill>
                  <a:srgbClr val="FF0000"/>
                </a:solidFill>
              </a:rPr>
              <a:t>“CRYPT” ABSCESSES COMMON</a:t>
            </a:r>
          </a:p>
          <a:p>
            <a:pPr lvl="1"/>
            <a:r>
              <a:rPr lang="en-US" sz="1800" b="1">
                <a:solidFill>
                  <a:srgbClr val="FF0000"/>
                </a:solidFill>
              </a:rPr>
              <a:t>PSEUDOPOLYPS</a:t>
            </a:r>
          </a:p>
          <a:p>
            <a:pPr lvl="1"/>
            <a:r>
              <a:rPr lang="en-US" sz="1800" b="1">
                <a:solidFill>
                  <a:srgbClr val="FF0000"/>
                </a:solidFill>
              </a:rPr>
              <a:t>NO MALABSORPTION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>
                <a:solidFill>
                  <a:srgbClr val="0E03EF"/>
                </a:solidFill>
              </a:rPr>
              <a:t>CROHN vs. UC</a:t>
            </a:r>
          </a:p>
        </p:txBody>
      </p:sp>
      <p:pic>
        <p:nvPicPr>
          <p:cNvPr id="28365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219200"/>
            <a:ext cx="3603625" cy="4495800"/>
          </a:xfrm>
          <a:noFill/>
        </p:spPr>
      </p:pic>
      <p:pic>
        <p:nvPicPr>
          <p:cNvPr id="28365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181600" y="1219200"/>
            <a:ext cx="2895600" cy="4498975"/>
          </a:xfrm>
          <a:noFill/>
        </p:spPr>
      </p:pic>
      <p:pic>
        <p:nvPicPr>
          <p:cNvPr id="28365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064125"/>
            <a:ext cx="27432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solidFill>
                  <a:srgbClr val="0E03EF"/>
                </a:solidFill>
              </a:rPr>
              <a:t>VASCULAR DISEASES</a:t>
            </a:r>
          </a:p>
        </p:txBody>
      </p:sp>
      <p:sp>
        <p:nvSpPr>
          <p:cNvPr id="287747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72000"/>
          </a:xfrm>
        </p:spPr>
        <p:txBody>
          <a:bodyPr/>
          <a:lstStyle/>
          <a:p>
            <a:r>
              <a:rPr lang="en-US">
                <a:solidFill>
                  <a:srgbClr val="0069AE"/>
                </a:solidFill>
              </a:rPr>
              <a:t>ISCHEMIA/INFARCTION</a:t>
            </a:r>
          </a:p>
          <a:p>
            <a:r>
              <a:rPr lang="en-US">
                <a:solidFill>
                  <a:srgbClr val="0069AE"/>
                </a:solidFill>
              </a:rPr>
              <a:t>ANGIO-”DYSPLASIA”*</a:t>
            </a:r>
          </a:p>
          <a:p>
            <a:r>
              <a:rPr lang="en-US">
                <a:solidFill>
                  <a:srgbClr val="0069AE"/>
                </a:solidFill>
              </a:rPr>
              <a:t>HEMORRHOIDS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solidFill>
                  <a:srgbClr val="0069AE"/>
                </a:solidFill>
              </a:rPr>
              <a:t>ISCHEMIA/INFARCTION</a:t>
            </a:r>
          </a:p>
        </p:txBody>
      </p:sp>
      <p:sp>
        <p:nvSpPr>
          <p:cNvPr id="28979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953000"/>
          </a:xfrm>
        </p:spPr>
        <p:txBody>
          <a:bodyPr>
            <a:normAutofit lnSpcReduction="10000"/>
          </a:bodyPr>
          <a:lstStyle/>
          <a:p>
            <a:r>
              <a:rPr lang="en-US" sz="4400">
                <a:solidFill>
                  <a:srgbClr val="FF0000"/>
                </a:solidFill>
              </a:rPr>
              <a:t>HEMORRHAGE</a:t>
            </a:r>
            <a:r>
              <a:rPr lang="en-US">
                <a:solidFill>
                  <a:srgbClr val="A203BD"/>
                </a:solidFill>
              </a:rPr>
              <a:t> is the main HALLMARK of ischemic bowel disease</a:t>
            </a:r>
          </a:p>
          <a:p>
            <a:pPr lvl="1"/>
            <a:r>
              <a:rPr lang="en-US">
                <a:solidFill>
                  <a:srgbClr val="A203BD"/>
                </a:solidFill>
              </a:rPr>
              <a:t>ARTERIAL THROMBUS</a:t>
            </a:r>
          </a:p>
          <a:p>
            <a:pPr lvl="1"/>
            <a:r>
              <a:rPr lang="en-US">
                <a:solidFill>
                  <a:srgbClr val="A203BD"/>
                </a:solidFill>
              </a:rPr>
              <a:t>ARTERIAL EMBOLISM</a:t>
            </a:r>
          </a:p>
          <a:p>
            <a:pPr lvl="1"/>
            <a:r>
              <a:rPr lang="en-US">
                <a:solidFill>
                  <a:srgbClr val="A203BD"/>
                </a:solidFill>
              </a:rPr>
              <a:t>VENOUS THROMBUS</a:t>
            </a:r>
          </a:p>
          <a:p>
            <a:pPr lvl="1"/>
            <a:r>
              <a:rPr lang="en-US">
                <a:solidFill>
                  <a:srgbClr val="A203BD"/>
                </a:solidFill>
              </a:rPr>
              <a:t>CHF, SHOCK</a:t>
            </a:r>
          </a:p>
          <a:p>
            <a:pPr lvl="1"/>
            <a:r>
              <a:rPr lang="en-US">
                <a:solidFill>
                  <a:srgbClr val="A203BD"/>
                </a:solidFill>
              </a:rPr>
              <a:t>INFILTRATIVE, MECHANICAL</a:t>
            </a:r>
          </a:p>
          <a:p>
            <a:endParaRPr lang="en-US">
              <a:solidFill>
                <a:srgbClr val="A203BD"/>
              </a:solidFill>
            </a:endParaRPr>
          </a:p>
          <a:p>
            <a:pPr>
              <a:buFont typeface="Arial" charset="0"/>
              <a:buNone/>
            </a:pPr>
            <a:r>
              <a:rPr lang="en-US">
                <a:solidFill>
                  <a:srgbClr val="A203BD"/>
                </a:solidFill>
              </a:rPr>
              <a:t>				MUCOSAL</a:t>
            </a:r>
            <a:r>
              <a:rPr lang="en-US">
                <a:solidFill>
                  <a:srgbClr val="A203BD"/>
                </a:solidFill>
                <a:sym typeface="Wingdings" charset="2"/>
              </a:rPr>
              <a:t> TRANSMURAL</a:t>
            </a:r>
            <a:endParaRPr lang="en-US">
              <a:solidFill>
                <a:srgbClr val="A203B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246438"/>
            <a:ext cx="4419600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63900"/>
            <a:ext cx="41148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2867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523" name="TextBox 2"/>
          <p:cNvSpPr txBox="1">
            <a:spLocks noChangeArrowheads="1"/>
          </p:cNvSpPr>
          <p:nvPr/>
        </p:nvSpPr>
        <p:spPr bwMode="auto">
          <a:xfrm>
            <a:off x="8305800" y="0"/>
            <a:ext cx="1066800" cy="69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>
                <a:solidFill>
                  <a:srgbClr val="0E03EF"/>
                </a:solidFill>
              </a:rPr>
              <a:t>A</a:t>
            </a:r>
          </a:p>
          <a:p>
            <a:pPr algn="ctr"/>
            <a:r>
              <a:rPr lang="en-US" sz="6000" b="1">
                <a:solidFill>
                  <a:srgbClr val="0E03EF"/>
                </a:solidFill>
              </a:rPr>
              <a:t>P</a:t>
            </a:r>
          </a:p>
          <a:p>
            <a:pPr algn="ctr"/>
            <a:r>
              <a:rPr lang="en-US" sz="6000" b="1">
                <a:solidFill>
                  <a:srgbClr val="0E03EF"/>
                </a:solidFill>
              </a:rPr>
              <a:t>P</a:t>
            </a:r>
          </a:p>
          <a:p>
            <a:pPr algn="ctr"/>
            <a:r>
              <a:rPr lang="en-US" sz="6000" b="1">
                <a:solidFill>
                  <a:srgbClr val="0E03EF"/>
                </a:solidFill>
              </a:rPr>
              <a:t>E</a:t>
            </a:r>
          </a:p>
          <a:p>
            <a:pPr algn="ctr"/>
            <a:r>
              <a:rPr lang="en-US" sz="6000" b="1">
                <a:solidFill>
                  <a:srgbClr val="0E03EF"/>
                </a:solidFill>
              </a:rPr>
              <a:t>N</a:t>
            </a:r>
          </a:p>
          <a:p>
            <a:pPr algn="ctr"/>
            <a:r>
              <a:rPr lang="en-US" sz="6000" b="1">
                <a:solidFill>
                  <a:srgbClr val="0E03EF"/>
                </a:solidFill>
              </a:rPr>
              <a:t>D</a:t>
            </a:r>
          </a:p>
          <a:p>
            <a:pPr algn="ctr"/>
            <a:r>
              <a:rPr lang="en-US" sz="6000" b="1">
                <a:solidFill>
                  <a:srgbClr val="0E03EF"/>
                </a:solidFill>
              </a:rPr>
              <a:t>I</a:t>
            </a:r>
          </a:p>
          <a:p>
            <a:pPr algn="ctr"/>
            <a:r>
              <a:rPr lang="en-US" sz="6000" b="1">
                <a:solidFill>
                  <a:srgbClr val="0E03EF"/>
                </a:solidFill>
              </a:rPr>
              <a:t>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Macintosh PowerPoint</Application>
  <PresentationFormat>On-screen Show (4:3)</PresentationFormat>
  <Paragraphs>102</Paragraphs>
  <Slides>15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(I) IBD</vt:lpstr>
      <vt:lpstr>(I) IBD</vt:lpstr>
      <vt:lpstr>(I) IBD DIFFERENCES</vt:lpstr>
      <vt:lpstr>CROHN vs. UC</vt:lpstr>
      <vt:lpstr>VASCULAR DISEASES</vt:lpstr>
      <vt:lpstr>ISCHEMIA/INFARCTION</vt:lpstr>
      <vt:lpstr>Slide 8</vt:lpstr>
      <vt:lpstr>Slide 9</vt:lpstr>
      <vt:lpstr>ANATOMY</vt:lpstr>
      <vt:lpstr>ACUTE APPENDICITIS </vt:lpstr>
      <vt:lpstr>ACUTE APPENDICITIS</vt:lpstr>
      <vt:lpstr>Slide 13</vt:lpstr>
      <vt:lpstr>Mucus “TUMORS”</vt:lpstr>
      <vt:lpstr>MUCOCELE</vt:lpstr>
    </vt:vector>
  </TitlesOfParts>
  <Company>abc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shai hussein</dc:creator>
  <cp:lastModifiedBy>shai hussein</cp:lastModifiedBy>
  <cp:revision>2</cp:revision>
  <dcterms:created xsi:type="dcterms:W3CDTF">2013-11-30T15:03:15Z</dcterms:created>
  <dcterms:modified xsi:type="dcterms:W3CDTF">2013-11-30T15:03:32Z</dcterms:modified>
</cp:coreProperties>
</file>