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1D76-83EE-0A4D-86EA-3B768BC3F524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6632-B487-0C4C-B79F-5CB3BCFD7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2C9131-0D47-BA4E-B33D-513E271A5199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0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A RUPTURED MUCINOUS CYSTADENOCARCINOMA can look exactly like benign pseudomyxoma peritoneii, but with (malignant) tumor cells present. Most adenomas/adenocarcnomas of the appendix are VERY mucinous!</a:t>
            </a:r>
          </a:p>
        </p:txBody>
      </p:sp>
      <p:sp>
        <p:nvSpPr>
          <p:cNvPr id="3809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FEBF86-2077-6049-A729-07878DE063CD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2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You </a:t>
            </a:r>
            <a:r>
              <a:rPr lang="en-US" b="1">
                <a:latin typeface="Times New Roman" charset="0"/>
              </a:rPr>
              <a:t>MUST</a:t>
            </a:r>
            <a:r>
              <a:rPr lang="en-US">
                <a:latin typeface="Times New Roman" charset="0"/>
              </a:rPr>
              <a:t> think of the peritoneum ANATOMICALLY to understand its pathology, unless you have a photographic memory for power point bullets!</a:t>
            </a:r>
          </a:p>
        </p:txBody>
      </p:sp>
      <p:sp>
        <p:nvSpPr>
          <p:cNvPr id="3829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87F9F1-8F1F-6A46-AA08-B63FCEBAD61F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5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850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9D0F9C-106E-D149-912B-AAE1B4BB5545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40E697-78BC-5344-AE43-F8A7F12F929F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891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E2C511-C2B3-C54F-B8D1-BBE3C0E1E69D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11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901A3F-A407-5C40-BF09-D70718514FE4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130866-B65B-7246-B066-C02ED75A9D13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A villous pattern of growth, BY GEOMETRY ALONE, implies a faster growth rate than a tubular pattern of growth, hence a greater risk of malignant transformation.</a:t>
            </a:r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AB382C-44CC-DB4F-87F3-06A44232AE66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What is more important?</a:t>
            </a:r>
          </a:p>
          <a:p>
            <a:endParaRPr lang="en-US">
              <a:latin typeface="Times New Roman" charset="0"/>
            </a:endParaRPr>
          </a:p>
          <a:p>
            <a:pPr>
              <a:buFont typeface="Times New Roman" charset="0"/>
              <a:buAutoNum type="arabicParenR"/>
            </a:pPr>
            <a:r>
              <a:rPr lang="en-US">
                <a:latin typeface="Times New Roman" charset="0"/>
              </a:rPr>
              <a:t>How yucky the nuclei look?</a:t>
            </a:r>
          </a:p>
          <a:p>
            <a:pPr>
              <a:buFont typeface="Times New Roman" charset="0"/>
              <a:buAutoNum type="arabicParenR"/>
            </a:pPr>
            <a:r>
              <a:rPr lang="en-US">
                <a:latin typeface="Times New Roman" charset="0"/>
              </a:rPr>
              <a:t>If the glands have invaded into the submucosal stalk?</a:t>
            </a:r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2CE814-B82B-D74C-AA41-390909D1CD44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NOTE the various types of epithelial cells….this is the reason it is benign, i.e., NON monoclonal.</a:t>
            </a:r>
          </a:p>
          <a:p>
            <a:r>
              <a:rPr lang="en-US">
                <a:latin typeface="Times New Roman" charset="0"/>
              </a:rPr>
              <a:t>The key word here is “SERRATED”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TUBULAR adenoma, note how all the epithelial (glandular) cells look the same.</a:t>
            </a:r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164440-B549-6F43-B3D6-A269734272B3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Villous adenomas behave more aggressively than tubular adenomas. They have a HIGHER rate of developing into frank adenocarcinomas than the “tubular” patterns.</a:t>
            </a:r>
          </a:p>
          <a:p>
            <a:r>
              <a:rPr lang="en-US">
                <a:latin typeface="Times New Roman" charset="0"/>
              </a:rPr>
              <a:t>For geometric reasons alone, the VILLOUS pattern of growth is </a:t>
            </a:r>
            <a:r>
              <a:rPr lang="en-US" b="1">
                <a:latin typeface="Times New Roman" charset="0"/>
              </a:rPr>
              <a:t>faster</a:t>
            </a:r>
            <a:r>
              <a:rPr lang="en-US">
                <a:latin typeface="Times New Roman" charset="0"/>
              </a:rPr>
              <a:t> than the TUBULAR pattern!</a:t>
            </a:r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8AE18A-AE20-784F-BAB0-64303730A6EC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THREE types of hereditary or “familial” intestinal glandular tumors.</a:t>
            </a:r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BF6633-F1AB-6C47-9B3E-A7032D703962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788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DDDF5B-A276-AF4D-B133-89686A0BCE80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995F-9E64-CE44-BC36-3AC0C854C9DA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5918-C20D-7949-BF73-3ED8AC705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Lecture </a:t>
            </a:r>
            <a:r>
              <a:rPr lang="en-US" smtClean="0"/>
              <a:t>9.3</a:t>
            </a:r>
            <a:br>
              <a:rPr lang="en-US" smtClean="0"/>
            </a:br>
            <a:r>
              <a:rPr lang="en-US" dirty="0" smtClean="0"/>
              <a:t>rad240 pathology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Dr shai’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>
                <a:solidFill>
                  <a:srgbClr val="0E03EF"/>
                </a:solidFill>
              </a:rPr>
              <a:t>MUCINOUS CYSTADENO(CARCINO)MA</a:t>
            </a:r>
          </a:p>
        </p:txBody>
      </p:sp>
      <p:sp>
        <p:nvSpPr>
          <p:cNvPr id="37990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>
                <a:solidFill>
                  <a:srgbClr val="A203BD"/>
                </a:solidFill>
              </a:rPr>
              <a:t>ADENOMA</a:t>
            </a:r>
          </a:p>
        </p:txBody>
      </p:sp>
      <p:sp>
        <p:nvSpPr>
          <p:cNvPr id="379908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>
                <a:solidFill>
                  <a:srgbClr val="A203BD"/>
                </a:solidFill>
              </a:rPr>
              <a:t>CARCINOMA</a:t>
            </a:r>
            <a:endParaRPr lang="en-US">
              <a:solidFill>
                <a:srgbClr val="A203BD"/>
              </a:solidFill>
            </a:endParaRPr>
          </a:p>
        </p:txBody>
      </p:sp>
      <p:pic>
        <p:nvPicPr>
          <p:cNvPr id="37990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209800"/>
            <a:ext cx="2679700" cy="3884613"/>
          </a:xfrm>
        </p:spPr>
      </p:pic>
      <p:pic>
        <p:nvPicPr>
          <p:cNvPr id="3799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2209800"/>
            <a:ext cx="3144838" cy="419258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90600"/>
          </a:xfrm>
        </p:spPr>
        <p:txBody>
          <a:bodyPr>
            <a:normAutofit fontScale="90000"/>
          </a:bodyPr>
          <a:lstStyle/>
          <a:p>
            <a:r>
              <a:rPr lang="en-US" sz="7200" b="1">
                <a:solidFill>
                  <a:srgbClr val="0E03EF"/>
                </a:solidFill>
              </a:rPr>
              <a:t>PERITONEUM</a:t>
            </a:r>
          </a:p>
        </p:txBody>
      </p:sp>
      <p:sp>
        <p:nvSpPr>
          <p:cNvPr id="381955" name="Content Placeholder 7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>
                <a:solidFill>
                  <a:srgbClr val="A203BD"/>
                </a:solidFill>
              </a:rPr>
              <a:t>Visceral, Parietal: all lined by mesothelium</a:t>
            </a:r>
          </a:p>
          <a:p>
            <a:r>
              <a:rPr lang="en-US" sz="3600" b="1">
                <a:solidFill>
                  <a:srgbClr val="A203BD"/>
                </a:solidFill>
              </a:rPr>
              <a:t>Peritonitis, acute:</a:t>
            </a:r>
          </a:p>
          <a:p>
            <a:pPr lvl="1"/>
            <a:r>
              <a:rPr lang="en-US" sz="3200" b="1">
                <a:solidFill>
                  <a:srgbClr val="A203BD"/>
                </a:solidFill>
              </a:rPr>
              <a:t>Appendicitis, local or with rupture</a:t>
            </a:r>
          </a:p>
          <a:p>
            <a:pPr lvl="1"/>
            <a:r>
              <a:rPr lang="en-US" sz="3200" b="1">
                <a:solidFill>
                  <a:srgbClr val="A203BD"/>
                </a:solidFill>
              </a:rPr>
              <a:t>Peptic ulcer, local or ruptured</a:t>
            </a:r>
          </a:p>
          <a:p>
            <a:pPr lvl="1"/>
            <a:r>
              <a:rPr lang="en-US" sz="3200" b="1">
                <a:solidFill>
                  <a:srgbClr val="A203BD"/>
                </a:solidFill>
              </a:rPr>
              <a:t>Cholecystitis, local or ruptured</a:t>
            </a:r>
          </a:p>
          <a:p>
            <a:pPr lvl="1"/>
            <a:r>
              <a:rPr lang="en-US" sz="3200" b="1">
                <a:solidFill>
                  <a:srgbClr val="A203BD"/>
                </a:solidFill>
              </a:rPr>
              <a:t>Diverticulitis, local or with rupture</a:t>
            </a:r>
          </a:p>
          <a:p>
            <a:pPr lvl="1"/>
            <a:r>
              <a:rPr lang="en-US" sz="3200" b="1">
                <a:solidFill>
                  <a:srgbClr val="A203BD"/>
                </a:solidFill>
              </a:rPr>
              <a:t>Salpingitis</a:t>
            </a:r>
            <a:r>
              <a:rPr lang="en-US" sz="3200" b="1">
                <a:solidFill>
                  <a:srgbClr val="A203BD"/>
                </a:solidFill>
                <a:sym typeface="Wingdings" charset="2"/>
              </a:rPr>
              <a:t> gonococcal or chlamydial, retrograde or perforated</a:t>
            </a:r>
          </a:p>
          <a:p>
            <a:pPr lvl="1"/>
            <a:r>
              <a:rPr lang="en-US" sz="3200" b="1">
                <a:solidFill>
                  <a:srgbClr val="A203BD"/>
                </a:solidFill>
                <a:sym typeface="Wingdings" charset="2"/>
              </a:rPr>
              <a:t>Ruptured bowel due to any reason</a:t>
            </a:r>
          </a:p>
          <a:p>
            <a:pPr lvl="1"/>
            <a:r>
              <a:rPr lang="en-US" sz="3200" b="1">
                <a:solidFill>
                  <a:srgbClr val="A203BD"/>
                </a:solidFill>
                <a:sym typeface="Wingdings" charset="2"/>
              </a:rPr>
              <a:t>Perforating abdominal wall injuries</a:t>
            </a:r>
            <a:endParaRPr lang="en-US" sz="3200" b="1">
              <a:solidFill>
                <a:srgbClr val="A203BD"/>
              </a:solidFill>
            </a:endParaRPr>
          </a:p>
        </p:txBody>
      </p:sp>
      <p:pic>
        <p:nvPicPr>
          <p:cNvPr id="3819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990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>
                <a:solidFill>
                  <a:srgbClr val="0E03EF"/>
                </a:solidFill>
              </a:rPr>
              <a:t>PERITONITIS</a:t>
            </a:r>
          </a:p>
        </p:txBody>
      </p:sp>
      <p:sp>
        <p:nvSpPr>
          <p:cNvPr id="384003" name="Content Placeholder 7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5486400"/>
          </a:xfrm>
        </p:spPr>
        <p:txBody>
          <a:bodyPr/>
          <a:lstStyle/>
          <a:p>
            <a:r>
              <a:rPr lang="en-US" sz="4800" b="1">
                <a:solidFill>
                  <a:srgbClr val="A203BD"/>
                </a:solidFill>
              </a:rPr>
              <a:t>E. coli</a:t>
            </a:r>
          </a:p>
          <a:p>
            <a:r>
              <a:rPr lang="en-US" sz="4800" b="1">
                <a:solidFill>
                  <a:srgbClr val="A203BD"/>
                </a:solidFill>
              </a:rPr>
              <a:t>STREP</a:t>
            </a:r>
          </a:p>
          <a:p>
            <a:r>
              <a:rPr lang="en-US" sz="4800" b="1">
                <a:solidFill>
                  <a:srgbClr val="A203BD"/>
                </a:solidFill>
              </a:rPr>
              <a:t>S. aureus</a:t>
            </a:r>
          </a:p>
          <a:p>
            <a:r>
              <a:rPr lang="en-US" sz="4800" b="1">
                <a:solidFill>
                  <a:srgbClr val="A203BD"/>
                </a:solidFill>
              </a:rPr>
              <a:t>ENTEROCOCCUS</a:t>
            </a:r>
          </a:p>
          <a:p>
            <a:endParaRPr lang="en-US" b="1">
              <a:solidFill>
                <a:srgbClr val="A203B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/>
          <a:lstStyle/>
          <a:p>
            <a:r>
              <a:rPr lang="en-US" sz="6600" b="1">
                <a:solidFill>
                  <a:srgbClr val="0E03EF"/>
                </a:solidFill>
              </a:rPr>
              <a:t>PERITONITIS, outcomes:</a:t>
            </a:r>
          </a:p>
        </p:txBody>
      </p:sp>
      <p:sp>
        <p:nvSpPr>
          <p:cNvPr id="386051" name="Content Placeholder 7"/>
          <p:cNvSpPr>
            <a:spLocks noGrp="1"/>
          </p:cNvSpPr>
          <p:nvPr>
            <p:ph idx="1"/>
          </p:nvPr>
        </p:nvSpPr>
        <p:spPr>
          <a:xfrm>
            <a:off x="0" y="2438400"/>
            <a:ext cx="8839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>
                <a:solidFill>
                  <a:srgbClr val="A203BD"/>
                </a:solidFill>
              </a:rPr>
              <a:t>Complete </a:t>
            </a:r>
            <a:r>
              <a:rPr lang="en-US" sz="5400" b="1">
                <a:solidFill>
                  <a:srgbClr val="FF0000"/>
                </a:solidFill>
              </a:rPr>
              <a:t>RESOLUTION</a:t>
            </a:r>
          </a:p>
          <a:p>
            <a:r>
              <a:rPr lang="en-US" sz="5400" b="1">
                <a:solidFill>
                  <a:srgbClr val="A203BD"/>
                </a:solidFill>
              </a:rPr>
              <a:t>Walled off </a:t>
            </a:r>
            <a:r>
              <a:rPr lang="en-US" sz="5400" b="1">
                <a:solidFill>
                  <a:srgbClr val="FF0000"/>
                </a:solidFill>
              </a:rPr>
              <a:t>ABSCESS</a:t>
            </a:r>
          </a:p>
          <a:p>
            <a:r>
              <a:rPr lang="en-US" sz="11500" b="1">
                <a:solidFill>
                  <a:srgbClr val="FF0000"/>
                </a:solidFill>
              </a:rPr>
              <a:t>ADHESIONS</a:t>
            </a:r>
          </a:p>
          <a:p>
            <a:pPr>
              <a:buFont typeface="Arial" charset="0"/>
              <a:buNone/>
            </a:pPr>
            <a:endParaRPr lang="en-US" b="1">
              <a:solidFill>
                <a:srgbClr val="A203B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1412"/>
          </a:xfrm>
        </p:spPr>
        <p:txBody>
          <a:bodyPr/>
          <a:lstStyle/>
          <a:p>
            <a:r>
              <a:rPr lang="en-US" sz="4800" b="1">
                <a:solidFill>
                  <a:srgbClr val="0E03EF"/>
                </a:solidFill>
              </a:rPr>
              <a:t>SCLEROSING RETROPERITONITIS</a:t>
            </a:r>
          </a:p>
        </p:txBody>
      </p:sp>
      <p:sp>
        <p:nvSpPr>
          <p:cNvPr id="388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2362200"/>
          </a:xfrm>
        </p:spPr>
        <p:txBody>
          <a:bodyPr/>
          <a:lstStyle/>
          <a:p>
            <a:r>
              <a:rPr lang="en-US" sz="3600" b="1">
                <a:solidFill>
                  <a:srgbClr val="A203BD"/>
                </a:solidFill>
              </a:rPr>
              <a:t>Unknown cause (autoimmune?)</a:t>
            </a:r>
          </a:p>
          <a:p>
            <a:r>
              <a:rPr lang="en-US" sz="3600" b="1">
                <a:solidFill>
                  <a:srgbClr val="A203BD"/>
                </a:solidFill>
              </a:rPr>
              <a:t>Generalized retroperitoneal fibrosis, progressive</a:t>
            </a:r>
            <a:r>
              <a:rPr lang="en-US" sz="3600" b="1">
                <a:solidFill>
                  <a:srgbClr val="A203BD"/>
                </a:solidFill>
                <a:sym typeface="Wingdings" charset="2"/>
              </a:rPr>
              <a:t> hydronephrosis</a:t>
            </a:r>
            <a:endParaRPr lang="en-US" sz="3600" b="1">
              <a:solidFill>
                <a:srgbClr val="A203BD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4213" cy="1143000"/>
          </a:xfrm>
        </p:spPr>
        <p:txBody>
          <a:bodyPr/>
          <a:lstStyle/>
          <a:p>
            <a:pPr>
              <a:defRPr/>
            </a:pPr>
            <a:r>
              <a:rPr lang="en-US" sz="5500" dirty="0">
                <a:solidFill>
                  <a:schemeClr val="bg1">
                    <a:lumMod val="50000"/>
                  </a:schemeClr>
                </a:solidFill>
              </a:rPr>
              <a:t>TUMORS</a:t>
            </a:r>
          </a:p>
        </p:txBody>
      </p:sp>
      <p:sp>
        <p:nvSpPr>
          <p:cNvPr id="3901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r>
              <a:rPr lang="en-US" sz="4400" b="1">
                <a:solidFill>
                  <a:srgbClr val="FF0000"/>
                </a:solidFill>
              </a:rPr>
              <a:t>MESOTHELIOMAS</a:t>
            </a:r>
            <a:r>
              <a:rPr lang="en-US" sz="3600" b="1">
                <a:solidFill>
                  <a:srgbClr val="A203BD"/>
                </a:solidFill>
              </a:rPr>
              <a:t> (solitary nodules or diffuse constricting growth pattern, also asbestos caused)</a:t>
            </a:r>
          </a:p>
          <a:p>
            <a:r>
              <a:rPr lang="en-US" sz="4400" b="1">
                <a:solidFill>
                  <a:srgbClr val="FF0000"/>
                </a:solidFill>
              </a:rPr>
              <a:t>METASTATIC</a:t>
            </a:r>
            <a:r>
              <a:rPr lang="en-US" sz="3600" b="1">
                <a:solidFill>
                  <a:srgbClr val="A203BD"/>
                </a:solidFill>
              </a:rPr>
              <a:t>, usually diffuse, often looking very much like pseudomyxoma peritoneii, but containing tumor cells, usually adenocarcinoma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3"/>
          </a:xfrm>
        </p:spPr>
        <p:txBody>
          <a:bodyPr>
            <a:normAutofit fontScale="90000"/>
          </a:bodyPr>
          <a:lstStyle/>
          <a:p>
            <a:r>
              <a:rPr lang="en-US" sz="11500" b="1">
                <a:solidFill>
                  <a:srgbClr val="0E03EF"/>
                </a:solidFill>
              </a:rPr>
              <a:t>POLYPS</a:t>
            </a:r>
          </a:p>
        </p:txBody>
      </p:sp>
      <p:sp>
        <p:nvSpPr>
          <p:cNvPr id="32051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>
                <a:solidFill>
                  <a:srgbClr val="A203BD"/>
                </a:solidFill>
              </a:rPr>
              <a:t>ANY mucosal bulging, blebbing, or bump</a:t>
            </a:r>
          </a:p>
          <a:p>
            <a:r>
              <a:rPr lang="en-US" sz="6000" b="1">
                <a:solidFill>
                  <a:srgbClr val="FF0000"/>
                </a:solidFill>
              </a:rPr>
              <a:t>HYPERPLASTIC</a:t>
            </a:r>
            <a:r>
              <a:rPr lang="en-US" sz="2400" b="1">
                <a:solidFill>
                  <a:srgbClr val="A203BD"/>
                </a:solidFill>
              </a:rPr>
              <a:t> (NON-NEOPLASTIC)</a:t>
            </a:r>
          </a:p>
          <a:p>
            <a:r>
              <a:rPr lang="en-US" sz="2400" b="1">
                <a:solidFill>
                  <a:srgbClr val="FF0000"/>
                </a:solidFill>
              </a:rPr>
              <a:t>HAMARTOMATOUS</a:t>
            </a:r>
            <a:r>
              <a:rPr lang="en-US" sz="2400" b="1">
                <a:solidFill>
                  <a:srgbClr val="A203BD"/>
                </a:solidFill>
              </a:rPr>
              <a:t>  (NON-NEOPLASTIC)</a:t>
            </a:r>
          </a:p>
          <a:p>
            <a:r>
              <a:rPr lang="en-US" sz="6000" b="1">
                <a:solidFill>
                  <a:srgbClr val="FF0000"/>
                </a:solidFill>
              </a:rPr>
              <a:t>ADENOMATOUS</a:t>
            </a:r>
            <a:r>
              <a:rPr lang="en-US" sz="2400" b="1">
                <a:solidFill>
                  <a:srgbClr val="A203BD"/>
                </a:solidFill>
              </a:rPr>
              <a:t> (TRUE NEOPLASM, and regarded by many as “potentially” PRE-MALIGNANT as well)</a:t>
            </a:r>
          </a:p>
          <a:p>
            <a:endParaRPr lang="en-US" sz="2400" b="1">
              <a:solidFill>
                <a:srgbClr val="A203BD"/>
              </a:solidFill>
            </a:endParaRPr>
          </a:p>
          <a:p>
            <a:r>
              <a:rPr lang="en-US" sz="2400" b="1">
                <a:solidFill>
                  <a:srgbClr val="A203BD"/>
                </a:solidFill>
              </a:rPr>
              <a:t>SESSILE vs. PEDUNCULATED</a:t>
            </a:r>
          </a:p>
          <a:p>
            <a:r>
              <a:rPr lang="en-US" sz="2400" b="1">
                <a:solidFill>
                  <a:srgbClr val="A203BD"/>
                </a:solidFill>
              </a:rPr>
              <a:t>TUBULAR vs. VILLOUS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3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rgbClr val="0E03EF"/>
                </a:solidFill>
              </a:rPr>
              <a:t>POLYPS</a:t>
            </a:r>
          </a:p>
        </p:txBody>
      </p:sp>
      <p:pic>
        <p:nvPicPr>
          <p:cNvPr id="322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341438"/>
            <a:ext cx="5638800" cy="551656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708525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46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79425"/>
            <a:ext cx="44196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2" name="TextBox 3"/>
          <p:cNvSpPr txBox="1">
            <a:spLocks noChangeArrowheads="1"/>
          </p:cNvSpPr>
          <p:nvPr/>
        </p:nvSpPr>
        <p:spPr bwMode="auto">
          <a:xfrm>
            <a:off x="381000" y="0"/>
            <a:ext cx="8763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E03EF"/>
                </a:solidFill>
              </a:rPr>
              <a:t>PEDUNCULATED vs VILLOUS vs SESSILE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838200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rgbClr val="0E03EF"/>
                </a:solidFill>
              </a:rPr>
              <a:t>BENIGN vs. MALIGNANT</a:t>
            </a:r>
          </a:p>
        </p:txBody>
      </p:sp>
      <p:sp>
        <p:nvSpPr>
          <p:cNvPr id="32665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532813" cy="1295400"/>
          </a:xfrm>
        </p:spPr>
        <p:txBody>
          <a:bodyPr>
            <a:normAutofit lnSpcReduction="10000"/>
          </a:bodyPr>
          <a:lstStyle/>
          <a:p>
            <a:r>
              <a:rPr lang="en-US" sz="3600" b="1">
                <a:solidFill>
                  <a:srgbClr val="A203BD"/>
                </a:solidFill>
              </a:rPr>
              <a:t>Usual, atypia, pleo-, hyper-, mitoses, etc.</a:t>
            </a:r>
          </a:p>
          <a:p>
            <a:r>
              <a:rPr lang="en-US" sz="3600" b="1">
                <a:solidFill>
                  <a:srgbClr val="A203BD"/>
                </a:solidFill>
              </a:rPr>
              <a:t>Stalk invasion!!!</a:t>
            </a:r>
          </a:p>
        </p:txBody>
      </p:sp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8" y="1928813"/>
            <a:ext cx="66960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rgbClr val="0E03EF"/>
                </a:solidFill>
              </a:rPr>
              <a:t>HPERPLASTIC POLYP</a:t>
            </a:r>
          </a:p>
        </p:txBody>
      </p:sp>
      <p:pic>
        <p:nvPicPr>
          <p:cNvPr id="328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905000"/>
            <a:ext cx="5740400" cy="38401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1412"/>
          </a:xfrm>
        </p:spPr>
        <p:txBody>
          <a:bodyPr/>
          <a:lstStyle/>
          <a:p>
            <a:r>
              <a:rPr lang="en-US" b="1">
                <a:solidFill>
                  <a:srgbClr val="0E03EF"/>
                </a:solidFill>
              </a:rPr>
              <a:t>ADENOMATOUS POLYP (TUBULAR)</a:t>
            </a:r>
          </a:p>
        </p:txBody>
      </p:sp>
      <p:pic>
        <p:nvPicPr>
          <p:cNvPr id="330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2500" cy="45243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1412"/>
          </a:xfrm>
        </p:spPr>
        <p:txBody>
          <a:bodyPr/>
          <a:lstStyle/>
          <a:p>
            <a:r>
              <a:rPr lang="en-US" b="1">
                <a:solidFill>
                  <a:srgbClr val="0E03EF"/>
                </a:solidFill>
              </a:rPr>
              <a:t>ADENOMATOUS POLYP (VILLOUS)</a:t>
            </a:r>
          </a:p>
        </p:txBody>
      </p:sp>
      <p:pic>
        <p:nvPicPr>
          <p:cNvPr id="3328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524000"/>
            <a:ext cx="6096000" cy="4876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0E03EF"/>
                </a:solidFill>
              </a:rPr>
              <a:t>“FAMILIAL” NEOPLASMS</a:t>
            </a:r>
          </a:p>
        </p:txBody>
      </p:sp>
      <p:sp>
        <p:nvSpPr>
          <p:cNvPr id="334851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r>
              <a:rPr lang="en-US" sz="4400" b="1">
                <a:solidFill>
                  <a:srgbClr val="A203BD"/>
                </a:solidFill>
              </a:rPr>
              <a:t>1) POLYPOSIS (NON-NEOPLASTIC, hamartomatous)</a:t>
            </a:r>
          </a:p>
          <a:p>
            <a:r>
              <a:rPr lang="en-US" sz="4400" b="1">
                <a:solidFill>
                  <a:srgbClr val="A203BD"/>
                </a:solidFill>
              </a:rPr>
              <a:t>2) POLYPOSIS (NEOPLASTIC, i.e., cancer risk)</a:t>
            </a:r>
          </a:p>
          <a:p>
            <a:r>
              <a:rPr lang="en-US" sz="4400" b="1">
                <a:solidFill>
                  <a:srgbClr val="A203BD"/>
                </a:solidFill>
              </a:rPr>
              <a:t>3) HNPCC:  (Hereditary Non Polyposis Colorectal Cancer)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Macintosh PowerPoint</Application>
  <PresentationFormat>On-screen Show (4:3)</PresentationFormat>
  <Paragraphs>77</Paragraphs>
  <Slides>16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Lecture 9.3 rad240 pathology</vt:lpstr>
      <vt:lpstr>POLYPS</vt:lpstr>
      <vt:lpstr>POLYPS</vt:lpstr>
      <vt:lpstr>Slide 4</vt:lpstr>
      <vt:lpstr>BENIGN vs. MALIGNANT</vt:lpstr>
      <vt:lpstr>HPERPLASTIC POLYP</vt:lpstr>
      <vt:lpstr>ADENOMATOUS POLYP (TUBULAR)</vt:lpstr>
      <vt:lpstr>ADENOMATOUS POLYP (VILLOUS)</vt:lpstr>
      <vt:lpstr>“FAMILIAL” NEOPLASMS</vt:lpstr>
      <vt:lpstr>Slide 10</vt:lpstr>
      <vt:lpstr>MUCINOUS CYSTADENO(CARCINO)MA</vt:lpstr>
      <vt:lpstr>PERITONEUM</vt:lpstr>
      <vt:lpstr>PERITONITIS</vt:lpstr>
      <vt:lpstr>PERITONITIS, outcomes:</vt:lpstr>
      <vt:lpstr>SCLEROSING RETROPERITONITIS</vt:lpstr>
      <vt:lpstr>TUMORS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9.2 rad240 pathology</dc:title>
  <dc:creator>shai hussein</dc:creator>
  <cp:lastModifiedBy>shai hussein</cp:lastModifiedBy>
  <cp:revision>2</cp:revision>
  <dcterms:created xsi:type="dcterms:W3CDTF">2013-11-30T13:52:28Z</dcterms:created>
  <dcterms:modified xsi:type="dcterms:W3CDTF">2013-11-30T13:52:38Z</dcterms:modified>
</cp:coreProperties>
</file>