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diagrams/layout1.xml" ContentType="application/vnd.openxmlformats-officedocument.drawingml.diagramLayout+xml"/>
  <Default Extension="gif" ContentType="image/gi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6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AC14B7-1FC3-F149-B387-FF00F820E837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174B90F4-EB64-9944-AFBC-993B1C463F05}">
      <dgm:prSet phldrT="[Text]"/>
      <dgm:spPr/>
      <dgm:t>
        <a:bodyPr/>
        <a:lstStyle/>
        <a:p>
          <a:r>
            <a:rPr lang="en-US" dirty="0" err="1" smtClean="0"/>
            <a:t>Aetiology</a:t>
          </a:r>
          <a:endParaRPr lang="en-US" dirty="0"/>
        </a:p>
      </dgm:t>
    </dgm:pt>
    <dgm:pt modelId="{4B86C9DB-C6FE-CC41-8D23-969171FB5303}" type="parTrans" cxnId="{725D79C4-47FB-7D43-B5D6-BD5C0A1EBC53}">
      <dgm:prSet/>
      <dgm:spPr/>
      <dgm:t>
        <a:bodyPr/>
        <a:lstStyle/>
        <a:p>
          <a:endParaRPr lang="en-US"/>
        </a:p>
      </dgm:t>
    </dgm:pt>
    <dgm:pt modelId="{167803DF-7047-424B-B353-6B400D2FA757}" type="sibTrans" cxnId="{725D79C4-47FB-7D43-B5D6-BD5C0A1EBC53}">
      <dgm:prSet/>
      <dgm:spPr/>
      <dgm:t>
        <a:bodyPr/>
        <a:lstStyle/>
        <a:p>
          <a:endParaRPr lang="en-US"/>
        </a:p>
      </dgm:t>
    </dgm:pt>
    <dgm:pt modelId="{C4255A3E-076E-6449-AFA4-4C5C5C0B0F73}">
      <dgm:prSet phldrT="[Text]"/>
      <dgm:spPr/>
      <dgm:t>
        <a:bodyPr/>
        <a:lstStyle/>
        <a:p>
          <a:r>
            <a:rPr lang="en-US" dirty="0" smtClean="0"/>
            <a:t>Pathogenesis</a:t>
          </a:r>
          <a:endParaRPr lang="en-US" dirty="0"/>
        </a:p>
      </dgm:t>
    </dgm:pt>
    <dgm:pt modelId="{2F052ED2-1774-2A49-A40A-65FD21A26022}" type="parTrans" cxnId="{F4386BB5-C11C-9A40-B63B-B9CA61A30D06}">
      <dgm:prSet/>
      <dgm:spPr/>
      <dgm:t>
        <a:bodyPr/>
        <a:lstStyle/>
        <a:p>
          <a:endParaRPr lang="en-US"/>
        </a:p>
      </dgm:t>
    </dgm:pt>
    <dgm:pt modelId="{560919F5-BD9C-8440-A202-7AA4AD3B900C}" type="sibTrans" cxnId="{F4386BB5-C11C-9A40-B63B-B9CA61A30D06}">
      <dgm:prSet/>
      <dgm:spPr/>
      <dgm:t>
        <a:bodyPr/>
        <a:lstStyle/>
        <a:p>
          <a:endParaRPr lang="en-US"/>
        </a:p>
      </dgm:t>
    </dgm:pt>
    <dgm:pt modelId="{22BCD4AB-301F-D746-805E-A8B77B23D5A1}">
      <dgm:prSet phldrT="[Text]"/>
      <dgm:spPr/>
      <dgm:t>
        <a:bodyPr/>
        <a:lstStyle/>
        <a:p>
          <a:r>
            <a:rPr lang="en-US" dirty="0" smtClean="0"/>
            <a:t>Clinical Features</a:t>
          </a:r>
          <a:endParaRPr lang="en-US" dirty="0"/>
        </a:p>
      </dgm:t>
    </dgm:pt>
    <dgm:pt modelId="{09AB73D4-9F91-4F48-9BBC-EFC159B99099}" type="parTrans" cxnId="{D27CA2C4-3A8E-564E-9F66-865A6E84335C}">
      <dgm:prSet/>
      <dgm:spPr/>
      <dgm:t>
        <a:bodyPr/>
        <a:lstStyle/>
        <a:p>
          <a:endParaRPr lang="en-US"/>
        </a:p>
      </dgm:t>
    </dgm:pt>
    <dgm:pt modelId="{7C03B91A-B294-EC4E-AA09-3FBC2D64A76E}" type="sibTrans" cxnId="{D27CA2C4-3A8E-564E-9F66-865A6E84335C}">
      <dgm:prSet/>
      <dgm:spPr/>
      <dgm:t>
        <a:bodyPr/>
        <a:lstStyle/>
        <a:p>
          <a:endParaRPr lang="en-US"/>
        </a:p>
      </dgm:t>
    </dgm:pt>
    <dgm:pt modelId="{88EC7C44-D26E-4642-97AE-4C36B66B36C6}">
      <dgm:prSet phldrT="[Text]"/>
      <dgm:spPr/>
      <dgm:t>
        <a:bodyPr/>
        <a:lstStyle/>
        <a:p>
          <a:r>
            <a:rPr lang="en-US" dirty="0" smtClean="0"/>
            <a:t>Prognosis</a:t>
          </a:r>
          <a:endParaRPr lang="en-US" dirty="0"/>
        </a:p>
      </dgm:t>
    </dgm:pt>
    <dgm:pt modelId="{5E5ECB81-BF4B-194A-8DBA-7B44888F8204}" type="parTrans" cxnId="{337D3CF7-88A8-754A-B15C-4B489E2C5E5F}">
      <dgm:prSet/>
      <dgm:spPr/>
      <dgm:t>
        <a:bodyPr/>
        <a:lstStyle/>
        <a:p>
          <a:endParaRPr lang="en-US"/>
        </a:p>
      </dgm:t>
    </dgm:pt>
    <dgm:pt modelId="{C4D6D2EC-5E75-B646-A21B-A93C383A3491}" type="sibTrans" cxnId="{337D3CF7-88A8-754A-B15C-4B489E2C5E5F}">
      <dgm:prSet/>
      <dgm:spPr/>
      <dgm:t>
        <a:bodyPr/>
        <a:lstStyle/>
        <a:p>
          <a:endParaRPr lang="en-US"/>
        </a:p>
      </dgm:t>
    </dgm:pt>
    <dgm:pt modelId="{BA842064-06BB-7C42-B1B9-1C873E86E16C}" type="pres">
      <dgm:prSet presAssocID="{88AC14B7-1FC3-F149-B387-FF00F820E837}" presName="Name0" presStyleCnt="0">
        <dgm:presLayoutVars>
          <dgm:dir/>
          <dgm:resizeHandles val="exact"/>
        </dgm:presLayoutVars>
      </dgm:prSet>
      <dgm:spPr/>
    </dgm:pt>
    <dgm:pt modelId="{3D722281-F17B-FF41-B49A-DC9D6AAEDE0C}" type="pres">
      <dgm:prSet presAssocID="{174B90F4-EB64-9944-AFBC-993B1C463F0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285377-0C59-D246-9573-7F916CF51E33}" type="pres">
      <dgm:prSet presAssocID="{167803DF-7047-424B-B353-6B400D2FA75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BA04A09-AB99-4B40-8933-262C912AE980}" type="pres">
      <dgm:prSet presAssocID="{167803DF-7047-424B-B353-6B400D2FA75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4D550B9B-6FC3-3948-BC5C-E059BCEBFC50}" type="pres">
      <dgm:prSet presAssocID="{C4255A3E-076E-6449-AFA4-4C5C5C0B0F7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51CFD-828B-BB4E-B759-0F88CF68728F}" type="pres">
      <dgm:prSet presAssocID="{560919F5-BD9C-8440-A202-7AA4AD3B900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76EA43D7-6605-4A4A-8C3F-2059C36EEE4C}" type="pres">
      <dgm:prSet presAssocID="{560919F5-BD9C-8440-A202-7AA4AD3B900C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91DF89B-F62C-A945-AFE2-5A9B28DBAF4E}" type="pres">
      <dgm:prSet presAssocID="{22BCD4AB-301F-D746-805E-A8B77B23D5A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E8E44A-92B0-CE41-94F6-43B7A2B6E18A}" type="pres">
      <dgm:prSet presAssocID="{7C03B91A-B294-EC4E-AA09-3FBC2D64A76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EF31A0C-2438-AD4A-B16F-33F854958308}" type="pres">
      <dgm:prSet presAssocID="{7C03B91A-B294-EC4E-AA09-3FBC2D64A76E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F16B2464-F233-5A47-8939-A8589E1E2ED0}" type="pres">
      <dgm:prSet presAssocID="{88EC7C44-D26E-4642-97AE-4C36B66B36C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1E4C77-EA44-294D-87B7-DDB42AA3F82C}" type="presOf" srcId="{560919F5-BD9C-8440-A202-7AA4AD3B900C}" destId="{76EA43D7-6605-4A4A-8C3F-2059C36EEE4C}" srcOrd="1" destOrd="0" presId="urn:microsoft.com/office/officeart/2005/8/layout/process1"/>
    <dgm:cxn modelId="{0DD76498-8162-6A4D-9ADF-54387E27A93A}" type="presOf" srcId="{167803DF-7047-424B-B353-6B400D2FA757}" destId="{2BA04A09-AB99-4B40-8933-262C912AE980}" srcOrd="1" destOrd="0" presId="urn:microsoft.com/office/officeart/2005/8/layout/process1"/>
    <dgm:cxn modelId="{52401FC9-3A62-F340-B885-B65DCB9554C0}" type="presOf" srcId="{7C03B91A-B294-EC4E-AA09-3FBC2D64A76E}" destId="{8EF31A0C-2438-AD4A-B16F-33F854958308}" srcOrd="1" destOrd="0" presId="urn:microsoft.com/office/officeart/2005/8/layout/process1"/>
    <dgm:cxn modelId="{D2DF13B5-FFC2-764B-98F7-99268840BB95}" type="presOf" srcId="{167803DF-7047-424B-B353-6B400D2FA757}" destId="{A9285377-0C59-D246-9573-7F916CF51E33}" srcOrd="0" destOrd="0" presId="urn:microsoft.com/office/officeart/2005/8/layout/process1"/>
    <dgm:cxn modelId="{F4386BB5-C11C-9A40-B63B-B9CA61A30D06}" srcId="{88AC14B7-1FC3-F149-B387-FF00F820E837}" destId="{C4255A3E-076E-6449-AFA4-4C5C5C0B0F73}" srcOrd="1" destOrd="0" parTransId="{2F052ED2-1774-2A49-A40A-65FD21A26022}" sibTransId="{560919F5-BD9C-8440-A202-7AA4AD3B900C}"/>
    <dgm:cxn modelId="{67006A3B-AF0C-B844-A0CE-A3A1C2D6135B}" type="presOf" srcId="{560919F5-BD9C-8440-A202-7AA4AD3B900C}" destId="{7E351CFD-828B-BB4E-B759-0F88CF68728F}" srcOrd="0" destOrd="0" presId="urn:microsoft.com/office/officeart/2005/8/layout/process1"/>
    <dgm:cxn modelId="{337D3CF7-88A8-754A-B15C-4B489E2C5E5F}" srcId="{88AC14B7-1FC3-F149-B387-FF00F820E837}" destId="{88EC7C44-D26E-4642-97AE-4C36B66B36C6}" srcOrd="3" destOrd="0" parTransId="{5E5ECB81-BF4B-194A-8DBA-7B44888F8204}" sibTransId="{C4D6D2EC-5E75-B646-A21B-A93C383A3491}"/>
    <dgm:cxn modelId="{E09F8447-3D86-1C4D-88DA-A2159EBFD4DB}" type="presOf" srcId="{88AC14B7-1FC3-F149-B387-FF00F820E837}" destId="{BA842064-06BB-7C42-B1B9-1C873E86E16C}" srcOrd="0" destOrd="0" presId="urn:microsoft.com/office/officeart/2005/8/layout/process1"/>
    <dgm:cxn modelId="{725D79C4-47FB-7D43-B5D6-BD5C0A1EBC53}" srcId="{88AC14B7-1FC3-F149-B387-FF00F820E837}" destId="{174B90F4-EB64-9944-AFBC-993B1C463F05}" srcOrd="0" destOrd="0" parTransId="{4B86C9DB-C6FE-CC41-8D23-969171FB5303}" sibTransId="{167803DF-7047-424B-B353-6B400D2FA757}"/>
    <dgm:cxn modelId="{CBE6396F-EED5-5040-9ABE-86F2C2C4DAA8}" type="presOf" srcId="{22BCD4AB-301F-D746-805E-A8B77B23D5A1}" destId="{791DF89B-F62C-A945-AFE2-5A9B28DBAF4E}" srcOrd="0" destOrd="0" presId="urn:microsoft.com/office/officeart/2005/8/layout/process1"/>
    <dgm:cxn modelId="{D27CA2C4-3A8E-564E-9F66-865A6E84335C}" srcId="{88AC14B7-1FC3-F149-B387-FF00F820E837}" destId="{22BCD4AB-301F-D746-805E-A8B77B23D5A1}" srcOrd="2" destOrd="0" parTransId="{09AB73D4-9F91-4F48-9BBC-EFC159B99099}" sibTransId="{7C03B91A-B294-EC4E-AA09-3FBC2D64A76E}"/>
    <dgm:cxn modelId="{F1A1F4BA-CB19-BA4C-B063-35D99715A873}" type="presOf" srcId="{174B90F4-EB64-9944-AFBC-993B1C463F05}" destId="{3D722281-F17B-FF41-B49A-DC9D6AAEDE0C}" srcOrd="0" destOrd="0" presId="urn:microsoft.com/office/officeart/2005/8/layout/process1"/>
    <dgm:cxn modelId="{0E7DE902-250C-F74E-B44A-339970393801}" type="presOf" srcId="{7C03B91A-B294-EC4E-AA09-3FBC2D64A76E}" destId="{63E8E44A-92B0-CE41-94F6-43B7A2B6E18A}" srcOrd="0" destOrd="0" presId="urn:microsoft.com/office/officeart/2005/8/layout/process1"/>
    <dgm:cxn modelId="{FD720554-E2BF-A444-8590-3346F2C60C92}" type="presOf" srcId="{C4255A3E-076E-6449-AFA4-4C5C5C0B0F73}" destId="{4D550B9B-6FC3-3948-BC5C-E059BCEBFC50}" srcOrd="0" destOrd="0" presId="urn:microsoft.com/office/officeart/2005/8/layout/process1"/>
    <dgm:cxn modelId="{A6BB8DF1-78F7-8A42-8BF2-D74E0DB0C9DD}" type="presOf" srcId="{88EC7C44-D26E-4642-97AE-4C36B66B36C6}" destId="{F16B2464-F233-5A47-8939-A8589E1E2ED0}" srcOrd="0" destOrd="0" presId="urn:microsoft.com/office/officeart/2005/8/layout/process1"/>
    <dgm:cxn modelId="{8C21FD02-1DF9-5C40-B608-A9095D58D8D2}" type="presParOf" srcId="{BA842064-06BB-7C42-B1B9-1C873E86E16C}" destId="{3D722281-F17B-FF41-B49A-DC9D6AAEDE0C}" srcOrd="0" destOrd="0" presId="urn:microsoft.com/office/officeart/2005/8/layout/process1"/>
    <dgm:cxn modelId="{1E502FCB-4640-0D4D-8ACF-AD85D67949C2}" type="presParOf" srcId="{BA842064-06BB-7C42-B1B9-1C873E86E16C}" destId="{A9285377-0C59-D246-9573-7F916CF51E33}" srcOrd="1" destOrd="0" presId="urn:microsoft.com/office/officeart/2005/8/layout/process1"/>
    <dgm:cxn modelId="{0EB0A0EA-B7FF-E549-A01F-4B26551B214F}" type="presParOf" srcId="{A9285377-0C59-D246-9573-7F916CF51E33}" destId="{2BA04A09-AB99-4B40-8933-262C912AE980}" srcOrd="0" destOrd="0" presId="urn:microsoft.com/office/officeart/2005/8/layout/process1"/>
    <dgm:cxn modelId="{F3D47DD3-C0F1-7446-B519-2F5AE73F5249}" type="presParOf" srcId="{BA842064-06BB-7C42-B1B9-1C873E86E16C}" destId="{4D550B9B-6FC3-3948-BC5C-E059BCEBFC50}" srcOrd="2" destOrd="0" presId="urn:microsoft.com/office/officeart/2005/8/layout/process1"/>
    <dgm:cxn modelId="{6E6A33E4-6FC0-3F47-A829-EA9B7170A7C1}" type="presParOf" srcId="{BA842064-06BB-7C42-B1B9-1C873E86E16C}" destId="{7E351CFD-828B-BB4E-B759-0F88CF68728F}" srcOrd="3" destOrd="0" presId="urn:microsoft.com/office/officeart/2005/8/layout/process1"/>
    <dgm:cxn modelId="{B8F149F8-E7F6-C142-8725-01C7D7974D29}" type="presParOf" srcId="{7E351CFD-828B-BB4E-B759-0F88CF68728F}" destId="{76EA43D7-6605-4A4A-8C3F-2059C36EEE4C}" srcOrd="0" destOrd="0" presId="urn:microsoft.com/office/officeart/2005/8/layout/process1"/>
    <dgm:cxn modelId="{8C986A84-2AF1-694C-8828-E182B746146E}" type="presParOf" srcId="{BA842064-06BB-7C42-B1B9-1C873E86E16C}" destId="{791DF89B-F62C-A945-AFE2-5A9B28DBAF4E}" srcOrd="4" destOrd="0" presId="urn:microsoft.com/office/officeart/2005/8/layout/process1"/>
    <dgm:cxn modelId="{04EFF397-8DED-D24F-A98C-7D4616F3E872}" type="presParOf" srcId="{BA842064-06BB-7C42-B1B9-1C873E86E16C}" destId="{63E8E44A-92B0-CE41-94F6-43B7A2B6E18A}" srcOrd="5" destOrd="0" presId="urn:microsoft.com/office/officeart/2005/8/layout/process1"/>
    <dgm:cxn modelId="{01D03CB1-2165-8E41-9ADE-6AD4D156C432}" type="presParOf" srcId="{63E8E44A-92B0-CE41-94F6-43B7A2B6E18A}" destId="{8EF31A0C-2438-AD4A-B16F-33F854958308}" srcOrd="0" destOrd="0" presId="urn:microsoft.com/office/officeart/2005/8/layout/process1"/>
    <dgm:cxn modelId="{9DCF3AA1-5FE1-0443-AE2A-D94EA4C8A187}" type="presParOf" srcId="{BA842064-06BB-7C42-B1B9-1C873E86E16C}" destId="{F16B2464-F233-5A47-8939-A8589E1E2ED0}" srcOrd="6" destOrd="0" presId="urn:microsoft.com/office/officeart/2005/8/layout/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264A92-A131-A24E-8364-9E01077E7572}" type="doc">
      <dgm:prSet loTypeId="urn:microsoft.com/office/officeart/2005/8/layout/arrow4" loCatId="relationship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CE9F4E-F4CB-D84A-9A49-3751AE076943}">
      <dgm:prSet phldrT="[Text]"/>
      <dgm:spPr/>
      <dgm:t>
        <a:bodyPr/>
        <a:lstStyle/>
        <a:p>
          <a:r>
            <a:rPr lang="en-US" dirty="0" smtClean="0">
              <a:solidFill>
                <a:schemeClr val="accent2">
                  <a:lumMod val="75000"/>
                </a:schemeClr>
              </a:solidFill>
            </a:rPr>
            <a:t>Proto </a:t>
          </a:r>
          <a:r>
            <a:rPr lang="en-US" dirty="0" err="1" smtClean="0">
              <a:solidFill>
                <a:schemeClr val="accent2">
                  <a:lumMod val="75000"/>
                </a:schemeClr>
              </a:solidFill>
            </a:rPr>
            <a:t>Oncogenes</a:t>
          </a:r>
          <a:endParaRPr 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DE44AADB-B91A-C940-9ED8-3D9567F9ECE7}" type="parTrans" cxnId="{8A320609-EEAF-1443-8EF9-801230CFBE2E}">
      <dgm:prSet/>
      <dgm:spPr/>
      <dgm:t>
        <a:bodyPr/>
        <a:lstStyle/>
        <a:p>
          <a:endParaRPr lang="en-US"/>
        </a:p>
      </dgm:t>
    </dgm:pt>
    <dgm:pt modelId="{71CDB158-E39B-A449-93E4-A58F89BE8C90}" type="sibTrans" cxnId="{8A320609-EEAF-1443-8EF9-801230CFBE2E}">
      <dgm:prSet/>
      <dgm:spPr/>
      <dgm:t>
        <a:bodyPr/>
        <a:lstStyle/>
        <a:p>
          <a:endParaRPr lang="en-US"/>
        </a:p>
      </dgm:t>
    </dgm:pt>
    <dgm:pt modelId="{EA8D559C-858D-9B40-8186-98506185693E}">
      <dgm:prSet phldrT="[Text]"/>
      <dgm:spPr/>
      <dgm:t>
        <a:bodyPr/>
        <a:lstStyle/>
        <a:p>
          <a:r>
            <a:rPr lang="en-US" dirty="0" err="1" smtClean="0">
              <a:solidFill>
                <a:schemeClr val="accent3"/>
              </a:solidFill>
            </a:rPr>
            <a:t>Tumour</a:t>
          </a:r>
          <a:r>
            <a:rPr lang="en-US" dirty="0" smtClean="0">
              <a:solidFill>
                <a:schemeClr val="accent3"/>
              </a:solidFill>
            </a:rPr>
            <a:t> Suppressor Genes</a:t>
          </a:r>
          <a:endParaRPr lang="en-US" dirty="0">
            <a:solidFill>
              <a:schemeClr val="accent3"/>
            </a:solidFill>
          </a:endParaRPr>
        </a:p>
      </dgm:t>
    </dgm:pt>
    <dgm:pt modelId="{47FF3DAA-8EDA-3545-ABD2-23745959E26C}" type="parTrans" cxnId="{13C35CFD-4B31-0542-9F2B-8FA9D5B7AC92}">
      <dgm:prSet/>
      <dgm:spPr/>
      <dgm:t>
        <a:bodyPr/>
        <a:lstStyle/>
        <a:p>
          <a:endParaRPr lang="en-US"/>
        </a:p>
      </dgm:t>
    </dgm:pt>
    <dgm:pt modelId="{82D9CA09-E8CD-1D4C-9944-59537D065B51}" type="sibTrans" cxnId="{13C35CFD-4B31-0542-9F2B-8FA9D5B7AC92}">
      <dgm:prSet/>
      <dgm:spPr/>
      <dgm:t>
        <a:bodyPr/>
        <a:lstStyle/>
        <a:p>
          <a:endParaRPr lang="en-US"/>
        </a:p>
      </dgm:t>
    </dgm:pt>
    <dgm:pt modelId="{D8C153B1-D36D-E445-9828-8D9974B6D237}" type="pres">
      <dgm:prSet presAssocID="{A3264A92-A131-A24E-8364-9E01077E7572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40A15E-B835-A24C-B183-964E7ECAFB28}" type="pres">
      <dgm:prSet presAssocID="{32CE9F4E-F4CB-D84A-9A49-3751AE076943}" presName="upArrow" presStyleLbl="node1" presStyleIdx="0" presStyleCnt="2"/>
      <dgm:spPr/>
    </dgm:pt>
    <dgm:pt modelId="{EDA8690D-F66E-D74A-A33A-BD09BECA3A07}" type="pres">
      <dgm:prSet presAssocID="{32CE9F4E-F4CB-D84A-9A49-3751AE076943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F7EEF-8D44-094E-BD16-8274A9844CA8}" type="pres">
      <dgm:prSet presAssocID="{EA8D559C-858D-9B40-8186-98506185693E}" presName="downArrow" presStyleLbl="node1" presStyleIdx="1" presStyleCnt="2"/>
      <dgm:spPr/>
    </dgm:pt>
    <dgm:pt modelId="{AA487547-A1A1-804F-AA8F-564D060D102F}" type="pres">
      <dgm:prSet presAssocID="{EA8D559C-858D-9B40-8186-98506185693E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54D09A-7FAC-0143-BBC5-32CBC523D855}" type="presOf" srcId="{32CE9F4E-F4CB-D84A-9A49-3751AE076943}" destId="{EDA8690D-F66E-D74A-A33A-BD09BECA3A07}" srcOrd="0" destOrd="0" presId="urn:microsoft.com/office/officeart/2005/8/layout/arrow4"/>
    <dgm:cxn modelId="{AE6EE06C-0180-2C43-A023-EE3E40715F8B}" type="presOf" srcId="{EA8D559C-858D-9B40-8186-98506185693E}" destId="{AA487547-A1A1-804F-AA8F-564D060D102F}" srcOrd="0" destOrd="0" presId="urn:microsoft.com/office/officeart/2005/8/layout/arrow4"/>
    <dgm:cxn modelId="{1D8271CD-5C48-604F-B3EF-B12B0040DF2B}" type="presOf" srcId="{A3264A92-A131-A24E-8364-9E01077E7572}" destId="{D8C153B1-D36D-E445-9828-8D9974B6D237}" srcOrd="0" destOrd="0" presId="urn:microsoft.com/office/officeart/2005/8/layout/arrow4"/>
    <dgm:cxn modelId="{13C35CFD-4B31-0542-9F2B-8FA9D5B7AC92}" srcId="{A3264A92-A131-A24E-8364-9E01077E7572}" destId="{EA8D559C-858D-9B40-8186-98506185693E}" srcOrd="1" destOrd="0" parTransId="{47FF3DAA-8EDA-3545-ABD2-23745959E26C}" sibTransId="{82D9CA09-E8CD-1D4C-9944-59537D065B51}"/>
    <dgm:cxn modelId="{8A320609-EEAF-1443-8EF9-801230CFBE2E}" srcId="{A3264A92-A131-A24E-8364-9E01077E7572}" destId="{32CE9F4E-F4CB-D84A-9A49-3751AE076943}" srcOrd="0" destOrd="0" parTransId="{DE44AADB-B91A-C940-9ED8-3D9567F9ECE7}" sibTransId="{71CDB158-E39B-A449-93E4-A58F89BE8C90}"/>
    <dgm:cxn modelId="{DCA568B8-1F4B-9A43-971C-4A76A24DC53E}" type="presParOf" srcId="{D8C153B1-D36D-E445-9828-8D9974B6D237}" destId="{1740A15E-B835-A24C-B183-964E7ECAFB28}" srcOrd="0" destOrd="0" presId="urn:microsoft.com/office/officeart/2005/8/layout/arrow4"/>
    <dgm:cxn modelId="{6A26F482-FD07-E744-A87C-23F7A1303E61}" type="presParOf" srcId="{D8C153B1-D36D-E445-9828-8D9974B6D237}" destId="{EDA8690D-F66E-D74A-A33A-BD09BECA3A07}" srcOrd="1" destOrd="0" presId="urn:microsoft.com/office/officeart/2005/8/layout/arrow4"/>
    <dgm:cxn modelId="{1081B505-DA46-CE49-B686-5659F4C31971}" type="presParOf" srcId="{D8C153B1-D36D-E445-9828-8D9974B6D237}" destId="{BE2F7EEF-8D44-094E-BD16-8274A9844CA8}" srcOrd="2" destOrd="0" presId="urn:microsoft.com/office/officeart/2005/8/layout/arrow4"/>
    <dgm:cxn modelId="{58D26E97-8080-8D43-83C1-AE93F321AB88}" type="presParOf" srcId="{D8C153B1-D36D-E445-9828-8D9974B6D237}" destId="{AA487547-A1A1-804F-AA8F-564D060D102F}" srcOrd="3" destOrd="0" presId="urn:microsoft.com/office/officeart/2005/8/layout/arrow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C7509-CBA8-1442-831B-D28E15D93DCC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DA508-9CB5-8F44-9070-C12AC9430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DA508-9CB5-8F44-9070-C12AC943008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1C59-B8FB-4BC6-84FE-FD700C7CFC4F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4A79F-BC1C-CA40-8087-6B692148D326}" type="datetimeFigureOut">
              <a:rPr lang="en-US" smtClean="0"/>
              <a:pPr/>
              <a:t>9/14/13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0CA993A6-8A49-654F-BF1B-61E171210B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9KTDz-ZisZ0&amp;list=PL88EDB2A96ED033A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CE500"/>
                </a:solidFill>
              </a:rPr>
              <a:t>RAD 204 Pathology</a:t>
            </a:r>
            <a:br>
              <a:rPr lang="en-US" dirty="0" smtClean="0">
                <a:solidFill>
                  <a:srgbClr val="ACE500"/>
                </a:solidFill>
              </a:rPr>
            </a:br>
            <a:r>
              <a:rPr lang="en-US" sz="3300" dirty="0" smtClean="0">
                <a:solidFill>
                  <a:schemeClr val="accent1"/>
                </a:solidFill>
              </a:rPr>
              <a:t>Basic Terminology</a:t>
            </a:r>
            <a:endParaRPr lang="en-US" sz="33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Week of 15.Septmeber</a:t>
            </a:r>
            <a:r>
              <a:rPr lang="en-US" dirty="0" smtClean="0"/>
              <a:t>.2013</a:t>
            </a:r>
          </a:p>
          <a:p>
            <a:r>
              <a:rPr lang="en-US" dirty="0" smtClean="0">
                <a:solidFill>
                  <a:schemeClr val="tx1"/>
                </a:solidFill>
                <a:ea typeface="American Typewriter" charset="0"/>
                <a:cs typeface="American Typewriter" charset="0"/>
              </a:rPr>
              <a:t>College of Medical Sciences/ Radiological Sciences Department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14500" cy="223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04800" y="2895600"/>
            <a:ext cx="17902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ACE500"/>
                </a:solidFill>
              </a:rPr>
              <a:t>Dr .  Shai’</a:t>
            </a:r>
            <a:endParaRPr lang="en-US" sz="3200" dirty="0">
              <a:solidFill>
                <a:srgbClr val="ACE5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0045484">
            <a:off x="7149938" y="2525311"/>
            <a:ext cx="18615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Lecture 2</a:t>
            </a:r>
            <a:endParaRPr lang="en-US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934571"/>
            <a:ext cx="7581901" cy="1653988"/>
          </a:xfrm>
        </p:spPr>
        <p:txBody>
          <a:bodyPr/>
          <a:lstStyle/>
          <a:p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II.  CELLULAR INJURY</a:t>
            </a:r>
            <a:b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</a:br>
            <a:endParaRPr lang="en-US" b="0" dirty="0">
              <a:solidFill>
                <a:srgbClr val="CCFF3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A. Objectives</a:t>
            </a:r>
            <a:endParaRPr lang="en-US" sz="4000" b="0" dirty="0">
              <a:solidFill>
                <a:srgbClr val="0FFFFF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82588"/>
            <a:ext cx="8458200" cy="3953436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1. Define hyperplasia, hypertrophy, atrophy, hyperplasia, </a:t>
            </a:r>
            <a:r>
              <a:rPr lang="en-US" b="0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metaplasia</a:t>
            </a:r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 &amp; list some of their causes.</a:t>
            </a:r>
          </a:p>
          <a:p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2. Know the differences between reversible &amp; irreversible forms of cell injury.</a:t>
            </a:r>
          </a:p>
          <a:p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3.  Oncology Terminology</a:t>
            </a:r>
          </a:p>
          <a:p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4.  Molecular Basis of Cancer</a:t>
            </a:r>
          </a:p>
          <a:p>
            <a:endParaRPr lang="en-US" b="0" dirty="0" smtClean="0">
              <a:solidFill>
                <a:srgbClr val="CCFF3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B.  Definitions</a:t>
            </a:r>
            <a:endParaRPr lang="en-US" sz="5000" b="0" dirty="0">
              <a:solidFill>
                <a:srgbClr val="0FFFFF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2588"/>
            <a:ext cx="8610600" cy="4518212"/>
          </a:xfrm>
        </p:spPr>
        <p:txBody>
          <a:bodyPr>
            <a:normAutofit/>
          </a:bodyPr>
          <a:lstStyle/>
          <a:p>
            <a:pPr algn="just"/>
            <a:r>
              <a:rPr lang="en-US" sz="2600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Cellular injury underlies ALL DISEASE</a:t>
            </a:r>
          </a:p>
          <a:p>
            <a:pPr algn="just"/>
            <a:r>
              <a:rPr lang="en-US" sz="2600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INJURIOUS AGENT &gt; CELL &gt; OUTCOMES:</a:t>
            </a:r>
          </a:p>
          <a:p>
            <a:pPr lvl="1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Cell adapts to situation</a:t>
            </a:r>
          </a:p>
          <a:p>
            <a:pPr lvl="1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Cell acquires a reversible injury</a:t>
            </a:r>
          </a:p>
          <a:p>
            <a:pPr lvl="1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Cell acquires IRREVERSIBLE injury and dies by:</a:t>
            </a:r>
          </a:p>
          <a:p>
            <a:pPr lvl="3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Necrosis (</a:t>
            </a:r>
            <a:r>
              <a:rPr lang="en-US" b="0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unprogrammed</a:t>
            </a:r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)</a:t>
            </a:r>
          </a:p>
          <a:p>
            <a:pPr lvl="3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Apoptosis (programmed)</a:t>
            </a:r>
          </a:p>
          <a:p>
            <a:pPr lvl="3" algn="just"/>
            <a:endParaRPr lang="en-US" b="0" dirty="0" smtClean="0">
              <a:solidFill>
                <a:srgbClr val="CCFF33"/>
              </a:solidFill>
              <a:latin typeface="Adobe Caslon Pro"/>
              <a:cs typeface="Adobe Caslon Pro"/>
            </a:endParaRPr>
          </a:p>
          <a:p>
            <a:pPr lvl="1" algn="just"/>
            <a:r>
              <a:rPr lang="en-US" b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dobe Caslon Pro"/>
                <a:cs typeface="Adobe Caslon Pro"/>
              </a:rPr>
              <a:t>Outcome depends on type of injurious agent &amp; on cellular factors</a:t>
            </a:r>
          </a:p>
          <a:p>
            <a:pPr lvl="1" algn="just"/>
            <a:r>
              <a:rPr lang="en-US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It depends on the Type, Severity, Duration of Injury &amp; Type of cell  </a:t>
            </a:r>
            <a:endParaRPr lang="en-US" b="0" dirty="0">
              <a:solidFill>
                <a:srgbClr val="CCFF3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883023"/>
          </a:xfrm>
        </p:spPr>
        <p:txBody>
          <a:bodyPr/>
          <a:lstStyle/>
          <a:p>
            <a:r>
              <a:rPr lang="en-US" sz="5000" b="0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1.  Cellular Adaptation</a:t>
            </a:r>
            <a:endParaRPr lang="en-US" sz="5000" b="0" dirty="0">
              <a:solidFill>
                <a:srgbClr val="CCFF33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00600"/>
          </a:xfrm>
        </p:spPr>
        <p:txBody>
          <a:bodyPr>
            <a:normAutofit/>
          </a:bodyPr>
          <a:lstStyle/>
          <a:p>
            <a:r>
              <a:rPr lang="en-US" sz="37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HYPERTROPHY</a:t>
            </a:r>
          </a:p>
          <a:p>
            <a:r>
              <a:rPr lang="en-US" sz="37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ATROPHY</a:t>
            </a:r>
          </a:p>
          <a:p>
            <a:r>
              <a:rPr lang="en-US" sz="37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HYPERPLASIA</a:t>
            </a:r>
          </a:p>
          <a:p>
            <a:r>
              <a:rPr lang="en-US" sz="37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METAPLASIA</a:t>
            </a:r>
            <a:endParaRPr lang="en-US" sz="3700" b="0" dirty="0">
              <a:solidFill>
                <a:srgbClr val="FF0000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A.  HYPERTROPHY</a:t>
            </a:r>
            <a:endParaRPr lang="en-US" sz="5000" b="0" dirty="0">
              <a:solidFill>
                <a:srgbClr val="FF0000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2588"/>
            <a:ext cx="8686800" cy="4594412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Increase in size of cells</a:t>
            </a:r>
          </a:p>
          <a:p>
            <a:pPr lvl="1"/>
            <a:r>
              <a:rPr lang="en-US" sz="2600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Increased workload leads to increased protein synthesis</a:t>
            </a:r>
          </a:p>
          <a:p>
            <a:pPr lvl="1"/>
            <a:r>
              <a:rPr lang="en-US" sz="2600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Leads to increased size and number of intra cellular organelles</a:t>
            </a:r>
          </a:p>
          <a:p>
            <a:pPr lvl="1"/>
            <a:r>
              <a:rPr lang="en-US" sz="2600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Leads to increased cell size &gt; increased ORGAN size</a:t>
            </a:r>
          </a:p>
          <a:p>
            <a:pPr lvl="1"/>
            <a:endParaRPr lang="en-US" sz="2600" b="0" dirty="0" smtClean="0">
              <a:solidFill>
                <a:schemeClr val="accent2"/>
              </a:solidFill>
              <a:latin typeface="Adobe Caslon Pro"/>
              <a:cs typeface="Adobe Caslon Pro"/>
            </a:endParaRPr>
          </a:p>
          <a:p>
            <a:pPr lvl="1"/>
            <a:r>
              <a:rPr lang="en-US" sz="2600" b="0" dirty="0" err="1" smtClean="0">
                <a:solidFill>
                  <a:schemeClr val="accent3"/>
                </a:solidFill>
                <a:latin typeface="Adobe Caslon Pro"/>
                <a:cs typeface="Adobe Caslon Pro"/>
              </a:rPr>
              <a:t>Eg</a:t>
            </a:r>
            <a:r>
              <a:rPr lang="en-US" sz="2600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.  LV enlargement in hypertensive heart </a:t>
            </a:r>
            <a:r>
              <a:rPr lang="en-US" sz="2600" b="0" dirty="0" err="1" smtClean="0">
                <a:solidFill>
                  <a:schemeClr val="accent3"/>
                </a:solidFill>
                <a:latin typeface="Adobe Caslon Pro"/>
                <a:cs typeface="Adobe Caslon Pro"/>
              </a:rPr>
              <a:t>dz</a:t>
            </a:r>
            <a:endParaRPr lang="en-US" sz="2600" b="0" dirty="0" smtClean="0">
              <a:solidFill>
                <a:schemeClr val="accent3"/>
              </a:solidFill>
              <a:latin typeface="Adobe Caslon Pro"/>
              <a:cs typeface="Adobe Caslon Pro"/>
            </a:endParaRPr>
          </a:p>
          <a:p>
            <a:pPr lvl="1"/>
            <a:r>
              <a:rPr lang="en-US" sz="2600" b="0" dirty="0" err="1" smtClean="0">
                <a:solidFill>
                  <a:schemeClr val="accent3"/>
                </a:solidFill>
                <a:latin typeface="Adobe Caslon Pro"/>
                <a:cs typeface="Adobe Caslon Pro"/>
              </a:rPr>
              <a:t>Eg</a:t>
            </a:r>
            <a:r>
              <a:rPr lang="en-US" sz="2600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.  Increased skeletal muscle during strenuous exercise</a:t>
            </a:r>
            <a:endParaRPr lang="en-US" sz="2600" b="0" dirty="0">
              <a:solidFill>
                <a:schemeClr val="accent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264023"/>
          </a:xfrm>
        </p:spPr>
        <p:txBody>
          <a:bodyPr/>
          <a:lstStyle/>
          <a:p>
            <a:r>
              <a:rPr lang="en-US" sz="50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B.  ATROPHY</a:t>
            </a:r>
            <a:endParaRPr lang="en-US" sz="5000" b="0" dirty="0">
              <a:solidFill>
                <a:srgbClr val="FF0000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Atrophy is a decrease in the size of a cell. This can lead to decreased size of the organ. </a:t>
            </a:r>
          </a:p>
          <a:p>
            <a:r>
              <a:rPr lang="en-US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The atrophic cell shows </a:t>
            </a:r>
            <a:r>
              <a:rPr lang="en-US" b="0" dirty="0" err="1" smtClean="0">
                <a:solidFill>
                  <a:schemeClr val="accent2"/>
                </a:solidFill>
                <a:latin typeface="Adobe Caslon Pro"/>
                <a:cs typeface="Adobe Caslon Pro"/>
              </a:rPr>
              <a:t>autophagic</a:t>
            </a:r>
            <a:r>
              <a:rPr lang="en-US" b="0" dirty="0" smtClean="0">
                <a:solidFill>
                  <a:schemeClr val="accent2"/>
                </a:solidFill>
                <a:latin typeface="Adobe Caslon Pro"/>
                <a:cs typeface="Adobe Caslon Pro"/>
              </a:rPr>
              <a:t> vacuoles which contain cellular debris from degraded organelles.</a:t>
            </a: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Atrophy can be caused by:</a:t>
            </a: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1. Disuse</a:t>
            </a: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2. </a:t>
            </a:r>
            <a:r>
              <a:rPr lang="en-US" b="0" dirty="0" err="1" smtClean="0">
                <a:solidFill>
                  <a:schemeClr val="accent3"/>
                </a:solidFill>
                <a:latin typeface="Adobe Caslon Pro"/>
                <a:cs typeface="Adobe Caslon Pro"/>
              </a:rPr>
              <a:t>Undernutrition</a:t>
            </a:r>
            <a:endParaRPr lang="en-US" b="0" dirty="0" smtClean="0">
              <a:solidFill>
                <a:schemeClr val="accent3"/>
              </a:solidFill>
              <a:latin typeface="Adobe Caslon Pro"/>
              <a:cs typeface="Adobe Caslon Pro"/>
            </a:endParaRP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3. Decreased endocrine stimulation</a:t>
            </a: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4. </a:t>
            </a:r>
            <a:r>
              <a:rPr lang="en-US" b="0" dirty="0" err="1" smtClean="0">
                <a:solidFill>
                  <a:schemeClr val="accent3"/>
                </a:solidFill>
                <a:latin typeface="Adobe Caslon Pro"/>
                <a:cs typeface="Adobe Caslon Pro"/>
              </a:rPr>
              <a:t>Denervation</a:t>
            </a:r>
            <a:endParaRPr lang="en-US" b="0" dirty="0" smtClean="0">
              <a:solidFill>
                <a:schemeClr val="accent3"/>
              </a:solidFill>
              <a:latin typeface="Adobe Caslon Pro"/>
              <a:cs typeface="Adobe Caslon Pro"/>
            </a:endParaRP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5. Old age</a:t>
            </a:r>
            <a:endParaRPr lang="en-US" b="0" dirty="0">
              <a:solidFill>
                <a:schemeClr val="accent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C.  HYPERPLASIA</a:t>
            </a:r>
            <a:endParaRPr lang="en-US" sz="5000" b="0" dirty="0">
              <a:solidFill>
                <a:srgbClr val="FF0000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82588"/>
            <a:ext cx="8382000" cy="4594412"/>
          </a:xfrm>
        </p:spPr>
        <p:txBody>
          <a:bodyPr/>
          <a:lstStyle/>
          <a:p>
            <a:r>
              <a:rPr lang="en-US" b="0" dirty="0" smtClean="0">
                <a:solidFill>
                  <a:srgbClr val="69FFFF"/>
                </a:solidFill>
                <a:latin typeface="Adobe Caslon Pro"/>
                <a:cs typeface="Adobe Caslon Pro"/>
              </a:rPr>
              <a:t>Hyperplasia is an increase in the number of cells. It can lead to an increase in the size of the organ.</a:t>
            </a:r>
          </a:p>
          <a:p>
            <a:endParaRPr lang="en-US" b="0" dirty="0" smtClean="0">
              <a:solidFill>
                <a:srgbClr val="69FFFF"/>
              </a:solidFill>
              <a:latin typeface="Adobe Caslon Pro"/>
              <a:cs typeface="Adobe Caslon Pro"/>
            </a:endParaRPr>
          </a:p>
          <a:p>
            <a:r>
              <a:rPr lang="en-US" b="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 It is usually caused by hormonal stimulation. It can be physiological as in enlargement of the breast during pregnancy or it can pathological as in endometrial hyperplasia.</a:t>
            </a:r>
            <a:endParaRPr lang="en-US" b="0" dirty="0">
              <a:solidFill>
                <a:schemeClr val="accent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0" dirty="0" smtClean="0">
                <a:solidFill>
                  <a:srgbClr val="FF0000"/>
                </a:solidFill>
                <a:latin typeface="Adobe Caslon Pro"/>
                <a:cs typeface="Adobe Caslon Pro"/>
              </a:rPr>
              <a:t>D.  METAPLASIA</a:t>
            </a:r>
            <a:endParaRPr lang="en-US" sz="5000" b="0" dirty="0">
              <a:solidFill>
                <a:srgbClr val="FF0000"/>
              </a:solidFill>
              <a:latin typeface="Adobe Caslon Pro"/>
              <a:cs typeface="Adobe Caslon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2588"/>
            <a:ext cx="8610600" cy="451821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69FFFF"/>
                </a:solidFill>
                <a:latin typeface="Adobe Caslon Pro"/>
                <a:cs typeface="Adobe Caslon Pro"/>
              </a:rPr>
              <a:t>Replacement of one differentiated tissue by another differentiated tissue. </a:t>
            </a:r>
          </a:p>
          <a:p>
            <a:r>
              <a:rPr lang="en-US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Examples include:</a:t>
            </a:r>
          </a:p>
          <a:p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1.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Squamous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metaplasia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: replacement of another type of epithelium by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squamous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 epithelium.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Eg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. columnar epithelium of </a:t>
            </a:r>
            <a:r>
              <a:rPr lang="en-US" smtClean="0">
                <a:solidFill>
                  <a:srgbClr val="CCFF33"/>
                </a:solidFill>
                <a:latin typeface="Adobe Caslon Pro"/>
                <a:cs typeface="Adobe Caslon Pro"/>
              </a:rPr>
              <a:t>bronchus replaced 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by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squamous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 epithelium in cigarette smokers</a:t>
            </a:r>
          </a:p>
          <a:p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2. Osseous </a:t>
            </a:r>
            <a:r>
              <a:rPr lang="en-US" dirty="0" err="1" smtClean="0">
                <a:solidFill>
                  <a:srgbClr val="CCFF33"/>
                </a:solidFill>
                <a:latin typeface="Adobe Caslon Pro"/>
                <a:cs typeface="Adobe Caslon Pro"/>
              </a:rPr>
              <a:t>metaplasia</a:t>
            </a:r>
            <a:r>
              <a:rPr lang="en-US" dirty="0" smtClean="0">
                <a:solidFill>
                  <a:srgbClr val="CCFF33"/>
                </a:solidFill>
                <a:latin typeface="Adobe Caslon Pro"/>
                <a:cs typeface="Adobe Caslon Pro"/>
              </a:rPr>
              <a:t>:  replacement of a connective tissue by bone, for example at sites of injury.</a:t>
            </a:r>
            <a:endParaRPr lang="en-US" b="0" dirty="0">
              <a:solidFill>
                <a:srgbClr val="CCFF3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8364538" cy="1653988"/>
          </a:xfrm>
        </p:spPr>
        <p:txBody>
          <a:bodyPr/>
          <a:lstStyle/>
          <a:p>
            <a:r>
              <a:rPr lang="en-US" b="0" dirty="0" smtClean="0">
                <a:solidFill>
                  <a:srgbClr val="3399FF"/>
                </a:solidFill>
              </a:rPr>
              <a:t>3.  Oncology Terminology</a:t>
            </a:r>
            <a:endParaRPr lang="en-US" b="0" dirty="0">
              <a:solidFill>
                <a:srgbClr val="33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588"/>
            <a:ext cx="9144000" cy="3953436"/>
          </a:xfrm>
        </p:spPr>
        <p:txBody>
          <a:bodyPr>
            <a:normAutofit fontScale="92500" lnSpcReduction="20000"/>
          </a:bodyPr>
          <a:lstStyle/>
          <a:p>
            <a:r>
              <a:rPr lang="en-US" b="0" dirty="0" err="1" smtClean="0">
                <a:solidFill>
                  <a:srgbClr val="FF0000"/>
                </a:solidFill>
              </a:rPr>
              <a:t>Tumour</a:t>
            </a:r>
            <a:endParaRPr lang="en-US" b="0" dirty="0" smtClean="0">
              <a:solidFill>
                <a:srgbClr val="FF0000"/>
              </a:solidFill>
            </a:endParaRP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An abnormal mass of tissue, resulting from autonomous disordered growth that persists after the initiating stimulus has been removed.</a:t>
            </a: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Results from genetic alteration and deregulated growth control mechanisms</a:t>
            </a: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-</a:t>
            </a:r>
            <a:r>
              <a:rPr lang="en-US" b="0" dirty="0" err="1" smtClean="0">
                <a:solidFill>
                  <a:srgbClr val="FFFFFF"/>
                </a:solidFill>
              </a:rPr>
              <a:t>oma</a:t>
            </a:r>
            <a:r>
              <a:rPr lang="en-US" b="0" dirty="0" smtClean="0">
                <a:solidFill>
                  <a:srgbClr val="FFFFFF"/>
                </a:solidFill>
              </a:rPr>
              <a:t>:  means swelling</a:t>
            </a:r>
          </a:p>
          <a:p>
            <a:pPr lvl="1"/>
            <a:r>
              <a:rPr lang="en-US" b="0" dirty="0" err="1" smtClean="0">
                <a:solidFill>
                  <a:srgbClr val="FFFFFF"/>
                </a:solidFill>
              </a:rPr>
              <a:t>Anaplastic</a:t>
            </a:r>
            <a:r>
              <a:rPr lang="en-US" b="0" dirty="0" smtClean="0">
                <a:solidFill>
                  <a:srgbClr val="FFFFFF"/>
                </a:solidFill>
              </a:rPr>
              <a:t>:  poorly differentiated</a:t>
            </a: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Benign:  localized cancers that do NOT invade other organs</a:t>
            </a: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Malignant:  capable of invasion and spread to distant organs</a:t>
            </a:r>
          </a:p>
          <a:p>
            <a:pPr lvl="1"/>
            <a:r>
              <a:rPr lang="en-US" b="0" dirty="0" err="1" smtClean="0">
                <a:solidFill>
                  <a:srgbClr val="FFFFFF"/>
                </a:solidFill>
              </a:rPr>
              <a:t>Dysplasia</a:t>
            </a:r>
            <a:r>
              <a:rPr lang="en-US" b="0" dirty="0" smtClean="0">
                <a:solidFill>
                  <a:srgbClr val="FFFFFF"/>
                </a:solidFill>
              </a:rPr>
              <a:t>:  </a:t>
            </a:r>
            <a:r>
              <a:rPr lang="en-US" b="0" dirty="0" smtClean="0">
                <a:solidFill>
                  <a:schemeClr val="bg1"/>
                </a:solidFill>
              </a:rPr>
              <a:t>Disordered development of cells resulting in an alteration in size, shape and organization</a:t>
            </a:r>
          </a:p>
          <a:p>
            <a:pPr lvl="1"/>
            <a:r>
              <a:rPr lang="en-US" b="0" dirty="0" smtClean="0">
                <a:solidFill>
                  <a:srgbClr val="FFFFFF"/>
                </a:solidFill>
              </a:rPr>
              <a:t>  </a:t>
            </a:r>
            <a:endParaRPr lang="en-US" b="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172200"/>
            <a:ext cx="7894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CFF33"/>
                </a:solidFill>
              </a:rPr>
              <a:t>https://</a:t>
            </a:r>
            <a:r>
              <a:rPr lang="en-US" dirty="0" err="1" smtClean="0">
                <a:solidFill>
                  <a:srgbClr val="CCFF33"/>
                </a:solidFill>
              </a:rPr>
              <a:t>www.youtube.com/watch?v</a:t>
            </a:r>
            <a:r>
              <a:rPr lang="en-US" dirty="0" smtClean="0">
                <a:solidFill>
                  <a:srgbClr val="CCFF33"/>
                </a:solidFill>
              </a:rPr>
              <a:t>=rrMq8uA_6iA&amp;list=PL88EDB2A96ED033AE</a:t>
            </a:r>
            <a:endParaRPr lang="en-US" dirty="0">
              <a:solidFill>
                <a:srgbClr val="CC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28600"/>
            <a:ext cx="7581901" cy="5607424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accent2"/>
                </a:solidFill>
              </a:rPr>
              <a:t>Carcinoma in situ:  </a:t>
            </a:r>
          </a:p>
          <a:p>
            <a:pPr lvl="1"/>
            <a:r>
              <a:rPr lang="en-US" b="0" dirty="0" smtClean="0">
                <a:solidFill>
                  <a:schemeClr val="accent2"/>
                </a:solidFill>
              </a:rPr>
              <a:t>Epithelial neoplasm with cellular features associated with malignancy, but not yet invaded through epithelial basement membrane</a:t>
            </a:r>
          </a:p>
          <a:p>
            <a:pPr lvl="1"/>
            <a:endParaRPr lang="en-US" b="0" dirty="0" smtClean="0">
              <a:solidFill>
                <a:schemeClr val="accent2"/>
              </a:solidFill>
            </a:endParaRPr>
          </a:p>
          <a:p>
            <a:endParaRPr lang="en-US" b="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b="0" dirty="0" smtClean="0">
                <a:solidFill>
                  <a:schemeClr val="accent3"/>
                </a:solidFill>
              </a:rPr>
              <a:t>DID YOU KNOW?</a:t>
            </a:r>
          </a:p>
          <a:p>
            <a:pPr>
              <a:buNone/>
            </a:pPr>
            <a:r>
              <a:rPr lang="en-US" b="0" dirty="0" smtClean="0">
                <a:solidFill>
                  <a:schemeClr val="accent3"/>
                </a:solidFill>
              </a:rPr>
              <a:t>Japan:  gastric carcinoma is 30 times more common than UK</a:t>
            </a:r>
          </a:p>
          <a:p>
            <a:pPr>
              <a:buNone/>
            </a:pPr>
            <a:r>
              <a:rPr lang="en-US" b="0" dirty="0" smtClean="0">
                <a:solidFill>
                  <a:schemeClr val="accent3"/>
                </a:solidFill>
              </a:rPr>
              <a:t>? Why do you think this is? </a:t>
            </a:r>
            <a:endParaRPr lang="en-US" b="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accent3"/>
                </a:solidFill>
                <a:latin typeface="Adobe Caslon Pro"/>
                <a:cs typeface="Adobe Caslon Pro"/>
              </a:rPr>
              <a:t>I.  INTRODUCTION</a:t>
            </a:r>
            <a:endParaRPr lang="en-US" sz="5400" dirty="0">
              <a:solidFill>
                <a:schemeClr val="accent3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7577"/>
            <a:ext cx="8763000" cy="1653988"/>
          </a:xfrm>
        </p:spPr>
        <p:txBody>
          <a:bodyPr/>
          <a:lstStyle/>
          <a:p>
            <a:r>
              <a:rPr lang="en-US" sz="4400" b="0" dirty="0" smtClean="0">
                <a:solidFill>
                  <a:srgbClr val="CCFF33"/>
                </a:solidFill>
              </a:rPr>
              <a:t>4.  Molecular Basis of Cancer</a:t>
            </a:r>
            <a:endParaRPr lang="en-US" sz="4400" b="0" dirty="0">
              <a:solidFill>
                <a:srgbClr val="CCFF33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882588"/>
          <a:ext cx="8763000" cy="444201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400800"/>
          </a:xfrm>
        </p:spPr>
        <p:txBody>
          <a:bodyPr/>
          <a:lstStyle/>
          <a:p>
            <a:r>
              <a:rPr lang="en-US" b="0" dirty="0" smtClean="0">
                <a:solidFill>
                  <a:schemeClr val="bg1"/>
                </a:solidFill>
              </a:rPr>
              <a:t>Cell proliferation and division regulated by 2 opposing functions</a:t>
            </a:r>
          </a:p>
          <a:p>
            <a:r>
              <a:rPr lang="en-US" b="0" dirty="0" smtClean="0">
                <a:solidFill>
                  <a:schemeClr val="bg1"/>
                </a:solidFill>
              </a:rPr>
              <a:t>Proto </a:t>
            </a:r>
            <a:r>
              <a:rPr lang="en-US" b="0" dirty="0" err="1" smtClean="0">
                <a:solidFill>
                  <a:schemeClr val="bg1"/>
                </a:solidFill>
              </a:rPr>
              <a:t>oncogenes</a:t>
            </a:r>
            <a:r>
              <a:rPr lang="en-US" b="0" dirty="0" smtClean="0">
                <a:solidFill>
                  <a:schemeClr val="bg1"/>
                </a:solidFill>
              </a:rPr>
              <a:t>:  genes expressed in normal cells</a:t>
            </a:r>
          </a:p>
          <a:p>
            <a:pPr lvl="1"/>
            <a:r>
              <a:rPr lang="en-US" b="0" dirty="0" smtClean="0">
                <a:solidFill>
                  <a:schemeClr val="bg1"/>
                </a:solidFill>
              </a:rPr>
              <a:t>Code for </a:t>
            </a:r>
            <a:r>
              <a:rPr lang="en-US" b="0" dirty="0" err="1" smtClean="0">
                <a:solidFill>
                  <a:schemeClr val="bg1"/>
                </a:solidFill>
              </a:rPr>
              <a:t>onco</a:t>
            </a:r>
            <a:r>
              <a:rPr lang="en-US" b="0" dirty="0" smtClean="0">
                <a:solidFill>
                  <a:schemeClr val="bg1"/>
                </a:solidFill>
              </a:rPr>
              <a:t> proteins, which positively regulate cell growth differentiation {growth factors, transcription factors, receptor molecules}</a:t>
            </a:r>
          </a:p>
          <a:p>
            <a:pPr lvl="1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Healthy cells:  tightly controlled</a:t>
            </a:r>
          </a:p>
          <a:p>
            <a:pPr lvl="1"/>
            <a:r>
              <a:rPr lang="en-US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Unhealthy cells:  mutation</a:t>
            </a:r>
            <a:r>
              <a:rPr lang="en-US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produce </a:t>
            </a:r>
            <a:r>
              <a:rPr lang="en-US" b="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onco</a:t>
            </a:r>
            <a:r>
              <a:rPr lang="en-US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protein which is functionally altered </a:t>
            </a:r>
            <a:r>
              <a:rPr lang="en-US" b="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hyperactive mutant </a:t>
            </a:r>
            <a:r>
              <a:rPr lang="en-US" b="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ras</a:t>
            </a:r>
            <a:r>
              <a:rPr lang="en-US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protein affects intracellular pathway </a:t>
            </a:r>
            <a:r>
              <a:rPr lang="en-US" b="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signalling</a:t>
            </a:r>
            <a:endParaRPr lang="en-US" b="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b="0" dirty="0" smtClean="0">
                <a:solidFill>
                  <a:schemeClr val="bg1"/>
                </a:solidFill>
              </a:rPr>
              <a:t>Or normal protein overproduced </a:t>
            </a:r>
            <a:r>
              <a:rPr lang="en-US" b="0" dirty="0" err="1" smtClean="0">
                <a:solidFill>
                  <a:schemeClr val="bg1"/>
                </a:solidFill>
              </a:rPr>
              <a:t>eg</a:t>
            </a:r>
            <a:r>
              <a:rPr lang="en-US" b="0" dirty="0" smtClean="0">
                <a:solidFill>
                  <a:schemeClr val="bg1"/>
                </a:solidFill>
              </a:rPr>
              <a:t> </a:t>
            </a:r>
            <a:r>
              <a:rPr lang="en-US" b="0" dirty="0" err="1" smtClean="0">
                <a:solidFill>
                  <a:schemeClr val="bg1"/>
                </a:solidFill>
              </a:rPr>
              <a:t>myc</a:t>
            </a:r>
            <a:r>
              <a:rPr lang="en-US" b="0" dirty="0" smtClean="0">
                <a:solidFill>
                  <a:schemeClr val="bg1"/>
                </a:solidFill>
              </a:rPr>
              <a:t> </a:t>
            </a:r>
            <a:r>
              <a:rPr lang="en-US" b="0" dirty="0" err="1" smtClean="0">
                <a:solidFill>
                  <a:schemeClr val="bg1"/>
                </a:solidFill>
              </a:rPr>
              <a:t>oncogene</a:t>
            </a:r>
            <a:r>
              <a:rPr lang="en-US" b="0" dirty="0" smtClean="0">
                <a:solidFill>
                  <a:schemeClr val="bg1"/>
                </a:solidFill>
              </a:rPr>
              <a:t> in </a:t>
            </a:r>
            <a:r>
              <a:rPr lang="en-US" b="0" dirty="0" err="1" smtClean="0">
                <a:solidFill>
                  <a:schemeClr val="bg1"/>
                </a:solidFill>
              </a:rPr>
              <a:t>neuroblastomas</a:t>
            </a:r>
            <a:endParaRPr lang="en-US" b="0" dirty="0" smtClean="0">
              <a:solidFill>
                <a:schemeClr val="bg1"/>
              </a:solidFill>
            </a:endParaRPr>
          </a:p>
          <a:p>
            <a:pPr lvl="1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Includes:</a:t>
            </a:r>
          </a:p>
          <a:p>
            <a:pPr lvl="2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Nuclear binding proteins (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c-myc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lvl="2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Tyrosine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kinase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proetins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src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lvl="2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Growth factors (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platelet derived growth factor)</a:t>
            </a:r>
          </a:p>
          <a:p>
            <a:pPr lvl="2"/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Receptors for growth (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c-erb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, HER 2), GTP binding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proetins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eg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0" dirty="0" err="1" smtClean="0">
                <a:solidFill>
                  <a:schemeClr val="accent2">
                    <a:lumMod val="75000"/>
                  </a:schemeClr>
                </a:solidFill>
              </a:rPr>
              <a:t>ras</a:t>
            </a: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b="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0" dirty="0" err="1" smtClean="0"/>
              <a:t>Tumour</a:t>
            </a:r>
            <a:r>
              <a:rPr lang="en-US" b="0" dirty="0" smtClean="0"/>
              <a:t> </a:t>
            </a:r>
            <a:r>
              <a:rPr lang="en-US" b="0" dirty="0" smtClean="0">
                <a:solidFill>
                  <a:srgbClr val="FF0000"/>
                </a:solidFill>
              </a:rPr>
              <a:t>Suppressor </a:t>
            </a:r>
            <a:r>
              <a:rPr lang="en-US" b="0" dirty="0" smtClean="0"/>
              <a:t>Genes (</a:t>
            </a:r>
            <a:r>
              <a:rPr lang="en-US" b="0" dirty="0" smtClean="0">
                <a:solidFill>
                  <a:srgbClr val="FF0000"/>
                </a:solidFill>
              </a:rPr>
              <a:t>TSG)</a:t>
            </a:r>
            <a:r>
              <a:rPr lang="en-US" b="0" dirty="0" smtClean="0"/>
              <a:t>  </a:t>
            </a:r>
          </a:p>
          <a:p>
            <a:r>
              <a:rPr lang="en-US" b="0" dirty="0" smtClean="0"/>
              <a:t>Encode proteins that prevent or suppress </a:t>
            </a:r>
            <a:r>
              <a:rPr lang="en-US" b="0" dirty="0" err="1" smtClean="0"/>
              <a:t>tumour</a:t>
            </a:r>
            <a:r>
              <a:rPr lang="en-US" b="0" dirty="0" smtClean="0"/>
              <a:t> growth</a:t>
            </a:r>
          </a:p>
          <a:p>
            <a:r>
              <a:rPr lang="en-US" b="0" dirty="0" smtClean="0"/>
              <a:t>If inactivated&gt;&gt;increased susceptibility to cancer</a:t>
            </a:r>
          </a:p>
          <a:p>
            <a:r>
              <a:rPr lang="en-US" b="0" dirty="0" err="1" smtClean="0"/>
              <a:t>Eg</a:t>
            </a:r>
            <a:r>
              <a:rPr lang="en-US" b="0" dirty="0" smtClean="0"/>
              <a:t>.  BRCA1 in breast cancer &amp; ovarian cancer, located on chromosome 17q</a:t>
            </a:r>
          </a:p>
          <a:p>
            <a:r>
              <a:rPr lang="en-US" b="0" dirty="0" smtClean="0">
                <a:solidFill>
                  <a:schemeClr val="bg1"/>
                </a:solidFill>
              </a:rPr>
              <a:t>P53 protein on 17p (implicated in many cancers)</a:t>
            </a:r>
          </a:p>
          <a:p>
            <a:r>
              <a:rPr lang="en-US" b="0" dirty="0" smtClean="0">
                <a:solidFill>
                  <a:schemeClr val="bg1"/>
                </a:solidFill>
              </a:rPr>
              <a:t>RB1 in retinoblastoma, 17q</a:t>
            </a:r>
          </a:p>
          <a:p>
            <a:r>
              <a:rPr lang="en-US" b="0" dirty="0" err="1" smtClean="0">
                <a:solidFill>
                  <a:schemeClr val="bg1"/>
                </a:solidFill>
              </a:rPr>
              <a:t>TSGs</a:t>
            </a:r>
            <a:r>
              <a:rPr lang="en-US" b="0" dirty="0" smtClean="0">
                <a:solidFill>
                  <a:schemeClr val="bg1"/>
                </a:solidFill>
              </a:rPr>
              <a:t> lose normal function by:</a:t>
            </a:r>
          </a:p>
          <a:p>
            <a:pPr lvl="1"/>
            <a:r>
              <a:rPr lang="en-US" b="0" dirty="0" smtClean="0">
                <a:solidFill>
                  <a:schemeClr val="bg1"/>
                </a:solidFill>
              </a:rPr>
              <a:t>Mutations (hereditary / acquired)</a:t>
            </a:r>
          </a:p>
          <a:p>
            <a:pPr lvl="1"/>
            <a:r>
              <a:rPr lang="en-US" b="0" dirty="0" smtClean="0">
                <a:solidFill>
                  <a:schemeClr val="bg1"/>
                </a:solidFill>
              </a:rPr>
              <a:t>Binding of TSG protein to viral gene proteins (HPV E6/7)</a:t>
            </a:r>
          </a:p>
          <a:p>
            <a:pPr lvl="1"/>
            <a:r>
              <a:rPr lang="en-US" b="0" dirty="0" err="1" smtClean="0">
                <a:solidFill>
                  <a:schemeClr val="bg1"/>
                </a:solidFill>
              </a:rPr>
              <a:t>Complexing</a:t>
            </a:r>
            <a:r>
              <a:rPr lang="en-US" b="0" dirty="0" smtClean="0">
                <a:solidFill>
                  <a:schemeClr val="bg1"/>
                </a:solidFill>
              </a:rPr>
              <a:t> TSG protein to </a:t>
            </a:r>
            <a:r>
              <a:rPr lang="en-US" b="0" dirty="0" err="1" smtClean="0">
                <a:solidFill>
                  <a:schemeClr val="bg1"/>
                </a:solidFill>
              </a:rPr>
              <a:t>mutatnt</a:t>
            </a:r>
            <a:r>
              <a:rPr lang="en-US" b="0" dirty="0" smtClean="0">
                <a:solidFill>
                  <a:schemeClr val="bg1"/>
                </a:solidFill>
              </a:rPr>
              <a:t> TSG protein</a:t>
            </a:r>
          </a:p>
          <a:p>
            <a:pPr lvl="1"/>
            <a:endParaRPr lang="en-US" b="0" dirty="0" smtClean="0">
              <a:solidFill>
                <a:schemeClr val="bg1"/>
              </a:solidFill>
            </a:endParaRPr>
          </a:p>
          <a:p>
            <a:pPr lvl="1"/>
            <a:r>
              <a:rPr lang="en-US" b="0" dirty="0" smtClean="0">
                <a:solidFill>
                  <a:schemeClr val="bg1"/>
                </a:solidFill>
              </a:rPr>
              <a:t>If DNA damaged, TSG will promote cell apoptosis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0"/>
            <a:ext cx="7581901" cy="1035423"/>
          </a:xfrm>
        </p:spPr>
        <p:txBody>
          <a:bodyPr/>
          <a:lstStyle/>
          <a:p>
            <a:r>
              <a:rPr lang="en-US" b="0" dirty="0" smtClean="0">
                <a:solidFill>
                  <a:srgbClr val="FFFFFF"/>
                </a:solidFill>
              </a:rPr>
              <a:t>5.  Definitions …</a:t>
            </a:r>
            <a:endParaRPr lang="en-US" b="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35423"/>
            <a:ext cx="8763000" cy="2393577"/>
          </a:xfrm>
        </p:spPr>
        <p:txBody>
          <a:bodyPr/>
          <a:lstStyle/>
          <a:p>
            <a:r>
              <a:rPr lang="en-US" b="0" dirty="0" smtClean="0">
                <a:solidFill>
                  <a:schemeClr val="accent3"/>
                </a:solidFill>
              </a:rPr>
              <a:t>Apoptosis:  PROGRAMMED CELL DEATH</a:t>
            </a:r>
          </a:p>
          <a:p>
            <a:pPr lvl="1"/>
            <a:r>
              <a:rPr lang="en-US" b="0" dirty="0" smtClean="0">
                <a:solidFill>
                  <a:schemeClr val="accent3"/>
                </a:solidFill>
              </a:rPr>
              <a:t>Active process</a:t>
            </a:r>
          </a:p>
          <a:p>
            <a:pPr lvl="1"/>
            <a:r>
              <a:rPr lang="en-US" b="0" dirty="0" smtClean="0">
                <a:solidFill>
                  <a:schemeClr val="accent3"/>
                </a:solidFill>
              </a:rPr>
              <a:t>Single cell initiates own death under normal physiological conditions</a:t>
            </a:r>
          </a:p>
          <a:p>
            <a:pPr lvl="1"/>
            <a:r>
              <a:rPr lang="en-US" b="0" dirty="0" smtClean="0">
                <a:solidFill>
                  <a:schemeClr val="accent3"/>
                </a:solidFill>
              </a:rPr>
              <a:t>Occurs in tissue </a:t>
            </a:r>
            <a:r>
              <a:rPr lang="en-US" b="0" dirty="0" err="1" smtClean="0">
                <a:solidFill>
                  <a:schemeClr val="accent3"/>
                </a:solidFill>
              </a:rPr>
              <a:t>modelling</a:t>
            </a:r>
            <a:r>
              <a:rPr lang="en-US" b="0" dirty="0" smtClean="0">
                <a:solidFill>
                  <a:schemeClr val="accent3"/>
                </a:solidFill>
              </a:rPr>
              <a:t>, embryogenesis, immune regulation, and deregulated in </a:t>
            </a:r>
            <a:r>
              <a:rPr lang="en-US" b="0" dirty="0" err="1" smtClean="0">
                <a:solidFill>
                  <a:schemeClr val="accent3"/>
                </a:solidFill>
              </a:rPr>
              <a:t>tumours</a:t>
            </a:r>
            <a:endParaRPr lang="en-US" b="0" dirty="0" smtClean="0">
              <a:solidFill>
                <a:schemeClr val="accent3"/>
              </a:solidFill>
            </a:endParaRPr>
          </a:p>
          <a:p>
            <a:pPr lvl="1"/>
            <a:endParaRPr lang="en-US" b="0" dirty="0">
              <a:solidFill>
                <a:schemeClr val="accent3"/>
              </a:solidFill>
            </a:endParaRPr>
          </a:p>
        </p:txBody>
      </p:sp>
      <p:pic>
        <p:nvPicPr>
          <p:cNvPr id="4" name="Picture 3" descr="kardasis_research-0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429000"/>
            <a:ext cx="4876800" cy="3238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CCFF33"/>
                </a:solidFill>
                <a:hlinkClick r:id="rId2"/>
              </a:rPr>
              <a:t>https://www.youtube.com/watch?v=9KTDz-ZisZ0&amp;list=PL88EDB2A96ED033AE</a:t>
            </a:r>
            <a:endParaRPr lang="en-US" b="0" dirty="0" smtClean="0">
              <a:solidFill>
                <a:srgbClr val="CCFF33"/>
              </a:solidFill>
            </a:endParaRPr>
          </a:p>
          <a:p>
            <a:endParaRPr lang="en-US" b="0" dirty="0" smtClean="0">
              <a:solidFill>
                <a:srgbClr val="CCFF33"/>
              </a:solidFill>
            </a:endParaRPr>
          </a:p>
          <a:p>
            <a:r>
              <a:rPr lang="en-US" b="0" dirty="0" smtClean="0">
                <a:solidFill>
                  <a:srgbClr val="CCFF33"/>
                </a:solidFill>
              </a:rPr>
              <a:t>OVERVIEW (25 MIN)</a:t>
            </a:r>
          </a:p>
          <a:p>
            <a:r>
              <a:rPr lang="en-US" b="0" dirty="0" smtClean="0">
                <a:solidFill>
                  <a:srgbClr val="CCFF33"/>
                </a:solidFill>
              </a:rPr>
              <a:t>https://</a:t>
            </a:r>
            <a:r>
              <a:rPr lang="en-US" b="0" dirty="0" err="1" smtClean="0">
                <a:solidFill>
                  <a:srgbClr val="CCFF33"/>
                </a:solidFill>
              </a:rPr>
              <a:t>www.youtube.com/watch?v</a:t>
            </a:r>
            <a:r>
              <a:rPr lang="en-US" b="0" dirty="0" smtClean="0">
                <a:solidFill>
                  <a:srgbClr val="CCFF33"/>
                </a:solidFill>
              </a:rPr>
              <a:t>=niBCqgM1Pb4</a:t>
            </a:r>
            <a:endParaRPr lang="en-US" b="0" dirty="0">
              <a:solidFill>
                <a:srgbClr val="CC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A.  Objectives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1.  Define pathology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2.  Discuss the core aspects of disease in pathology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 3.  Know pathological manifestations of disease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 4. Know the diagnostic techniques used in pathology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B.  Definitions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Latin, 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Patho</a:t>
            </a:r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:  disease, Logy:  study of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Diseases:  Abnormal Variations in Structure or Function of Any Part of the Body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WE study the 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aetiology</a:t>
            </a:r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, pathogenesis, morphologic changes &amp; functional derangements and clinical significance  </a:t>
            </a:r>
            <a:endParaRPr lang="en-US" sz="2600" b="0" dirty="0">
              <a:solidFill>
                <a:srgbClr val="ACE500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1.  </a:t>
            </a:r>
            <a:r>
              <a:rPr lang="en-US" b="0" dirty="0" err="1" smtClean="0"/>
              <a:t>Aetiology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Cause</a:t>
            </a:r>
          </a:p>
          <a:p>
            <a:pPr lvl="1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Known:  primary 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aetiology</a:t>
            </a:r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 {key to diagnosis and treatment development}</a:t>
            </a:r>
          </a:p>
          <a:p>
            <a:pPr lvl="1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Unknown:  Idiopathic</a:t>
            </a:r>
          </a:p>
          <a:p>
            <a:pPr lvl="1"/>
            <a:endParaRPr lang="en-US" sz="2600" b="0" dirty="0" smtClean="0">
              <a:solidFill>
                <a:srgbClr val="ACE500"/>
              </a:solidFill>
              <a:latin typeface="Adobe Caslon Pro"/>
              <a:cs typeface="Adobe Caslon Pro"/>
            </a:endParaRPr>
          </a:p>
          <a:p>
            <a:r>
              <a:rPr lang="en-US" sz="2600" b="0" dirty="0" smtClean="0">
                <a:solidFill>
                  <a:schemeClr val="accent2">
                    <a:lumMod val="75000"/>
                  </a:schemeClr>
                </a:solidFill>
                <a:latin typeface="Adobe Caslon Pro"/>
                <a:cs typeface="Adobe Caslon Pro"/>
              </a:rPr>
              <a:t>Classes</a:t>
            </a:r>
          </a:p>
          <a:p>
            <a:pPr lvl="1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Genetic</a:t>
            </a:r>
          </a:p>
          <a:p>
            <a:pPr lvl="1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Acquired</a:t>
            </a:r>
          </a:p>
          <a:p>
            <a:pPr lvl="2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Infectious, Nutritional, Chemical, etc</a:t>
            </a:r>
            <a:endParaRPr lang="en-US" sz="2600" b="0" dirty="0">
              <a:solidFill>
                <a:srgbClr val="ACE500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2.  Pathogenesis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82588"/>
            <a:ext cx="8534400" cy="3953436"/>
          </a:xfrm>
        </p:spPr>
        <p:txBody>
          <a:bodyPr/>
          <a:lstStyle/>
          <a:p>
            <a:pPr algn="just"/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Mechanism through which the cause operates to produce the pathological and clinical manifestations</a:t>
            </a:r>
          </a:p>
          <a:p>
            <a:r>
              <a:rPr lang="en-US" sz="2600" b="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Occurs in latent or incubation period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Leads to morphological changes:  visible by naked eye,  microscopes and diagnostic visualization</a:t>
            </a:r>
          </a:p>
          <a:p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3.  Morphology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82588"/>
            <a:ext cx="8610600" cy="3953436"/>
          </a:xfrm>
        </p:spPr>
        <p:txBody>
          <a:bodyPr/>
          <a:lstStyle/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Cell and Tissue Structure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Changes:  structural alterations subsequent to pathogenesis</a:t>
            </a:r>
          </a:p>
          <a:p>
            <a:r>
              <a:rPr lang="en-US" sz="2600" b="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Allows pathologist to identify (diagnose) disease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And will lead to understanding of clinical signs and symptoms of disease</a:t>
            </a:r>
          </a:p>
          <a:p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 dirty="0" smtClean="0"/>
              <a:t>4. Functional </a:t>
            </a:r>
            <a:r>
              <a:rPr lang="en-US" sz="3000" b="0" dirty="0" smtClean="0">
                <a:solidFill>
                  <a:srgbClr val="0FFFFF"/>
                </a:solidFill>
              </a:rPr>
              <a:t>derangements </a:t>
            </a:r>
            <a:r>
              <a:rPr lang="en-US" sz="3000" b="0" dirty="0" smtClean="0"/>
              <a:t>and clinical significance</a:t>
            </a:r>
            <a:endParaRPr lang="en-US" sz="3000" b="0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779461" y="1380564"/>
          <a:ext cx="7983539" cy="2734236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79463" y="4114800"/>
            <a:ext cx="745588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ACE500"/>
                </a:solidFill>
                <a:latin typeface="Adobe Caslon Pro"/>
                <a:cs typeface="Adobe Caslon Pro"/>
              </a:rPr>
              <a:t>There are different diagnostic</a:t>
            </a:r>
          </a:p>
          <a:p>
            <a:r>
              <a:rPr lang="en-US" sz="2600" dirty="0">
                <a:solidFill>
                  <a:srgbClr val="ACE500"/>
                </a:solidFill>
                <a:latin typeface="Adobe Caslon Pro"/>
                <a:cs typeface="Adobe Caslon Pro"/>
              </a:rPr>
              <a:t>modalities used in pathology.</a:t>
            </a:r>
            <a:r>
              <a:rPr lang="en-US" sz="260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 </a:t>
            </a:r>
          </a:p>
          <a:p>
            <a:endParaRPr lang="en-US" sz="2600" dirty="0">
              <a:solidFill>
                <a:srgbClr val="ACE500"/>
              </a:solidFill>
              <a:latin typeface="Adobe Caslon Pro"/>
              <a:cs typeface="Adobe Caslon Pro"/>
            </a:endParaRPr>
          </a:p>
          <a:p>
            <a:r>
              <a:rPr lang="en-US" sz="2600" dirty="0" smtClean="0">
                <a:solidFill>
                  <a:srgbClr val="0FFFFF"/>
                </a:solidFill>
                <a:latin typeface="Adobe Caslon Pro"/>
                <a:cs typeface="Adobe Caslon Pro"/>
              </a:rPr>
              <a:t>Most </a:t>
            </a:r>
            <a:r>
              <a:rPr lang="en-US" sz="2600" dirty="0">
                <a:solidFill>
                  <a:srgbClr val="0FFFFF"/>
                </a:solidFill>
                <a:latin typeface="Adobe Caslon Pro"/>
                <a:cs typeface="Adobe Caslon Pro"/>
              </a:rPr>
              <a:t>of these diagnostic techniques are based on</a:t>
            </a:r>
          </a:p>
          <a:p>
            <a:r>
              <a:rPr lang="en-US" sz="2600" dirty="0">
                <a:solidFill>
                  <a:srgbClr val="0FFFFF"/>
                </a:solidFill>
                <a:latin typeface="Adobe Caslon Pro"/>
                <a:cs typeface="Adobe Caslon Pro"/>
              </a:rPr>
              <a:t>morphologic changes.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5. </a:t>
            </a:r>
            <a:r>
              <a:rPr lang="en-US" b="0" dirty="0" smtClean="0">
                <a:solidFill>
                  <a:srgbClr val="0FFFFF"/>
                </a:solidFill>
              </a:rPr>
              <a:t>Diagnostic </a:t>
            </a:r>
            <a:r>
              <a:rPr lang="en-US" b="0" dirty="0" smtClean="0"/>
              <a:t>techniques used in </a:t>
            </a:r>
            <a:r>
              <a:rPr lang="en-US" b="0" dirty="0" smtClean="0">
                <a:solidFill>
                  <a:srgbClr val="0FFFFF"/>
                </a:solidFill>
              </a:rPr>
              <a:t>pathology</a:t>
            </a:r>
            <a:endParaRPr lang="en-US" b="0" dirty="0">
              <a:solidFill>
                <a:srgbClr val="0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1882588"/>
            <a:ext cx="8059738" cy="3953436"/>
          </a:xfrm>
        </p:spPr>
        <p:txBody>
          <a:bodyPr>
            <a:normAutofit/>
          </a:bodyPr>
          <a:lstStyle/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Histopathology	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Cytopathology</a:t>
            </a:r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	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Haematopathology</a:t>
            </a:r>
            <a:endParaRPr lang="en-US" sz="2600" b="0" dirty="0" smtClean="0">
              <a:solidFill>
                <a:srgbClr val="ACE500"/>
              </a:solidFill>
              <a:latin typeface="Adobe Caslon Pro"/>
              <a:cs typeface="Adobe Caslon Pro"/>
            </a:endParaRPr>
          </a:p>
          <a:p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Immunohistochemistry</a:t>
            </a:r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	Microbiological Exam</a:t>
            </a: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Biochemical Exam		</a:t>
            </a:r>
            <a:r>
              <a:rPr lang="en-US" sz="2600" b="0" dirty="0" err="1" smtClean="0">
                <a:solidFill>
                  <a:srgbClr val="ACE500"/>
                </a:solidFill>
                <a:latin typeface="Adobe Caslon Pro"/>
                <a:cs typeface="Adobe Caslon Pro"/>
              </a:rPr>
              <a:t>Cytogenetics</a:t>
            </a:r>
            <a:endParaRPr lang="en-US" sz="2600" b="0" dirty="0" smtClean="0">
              <a:solidFill>
                <a:srgbClr val="ACE500"/>
              </a:solidFill>
              <a:latin typeface="Adobe Caslon Pro"/>
              <a:cs typeface="Adobe Caslon Pro"/>
            </a:endParaRPr>
          </a:p>
          <a:p>
            <a:r>
              <a:rPr lang="en-US" sz="2600" b="0" dirty="0" smtClean="0">
                <a:solidFill>
                  <a:srgbClr val="ACE500"/>
                </a:solidFill>
                <a:latin typeface="Adobe Caslon Pro"/>
                <a:cs typeface="Adobe Caslon Pro"/>
              </a:rPr>
              <a:t>Molecular Techniques	Autopsy</a:t>
            </a:r>
            <a:endParaRPr lang="en-US" sz="2600" b="0" dirty="0">
              <a:solidFill>
                <a:srgbClr val="ACE500"/>
              </a:solidFill>
              <a:latin typeface="Adobe Caslon Pro"/>
              <a:cs typeface="Adobe Caslon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2495</TotalTime>
  <Words>1051</Words>
  <Application>Microsoft Macintosh PowerPoint</Application>
  <PresentationFormat>On-screen Show (4:3)</PresentationFormat>
  <Paragraphs>150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Orbit</vt:lpstr>
      <vt:lpstr>RAD 204 Pathology Basic Terminology</vt:lpstr>
      <vt:lpstr>I.  INTRODUCTION</vt:lpstr>
      <vt:lpstr>A.  Objectives</vt:lpstr>
      <vt:lpstr>B.  Definitions</vt:lpstr>
      <vt:lpstr>1.  Aetiology</vt:lpstr>
      <vt:lpstr>2.  Pathogenesis</vt:lpstr>
      <vt:lpstr>3.  Morphology</vt:lpstr>
      <vt:lpstr>4. Functional derangements and clinical significance</vt:lpstr>
      <vt:lpstr>5. Diagnostic techniques used in pathology</vt:lpstr>
      <vt:lpstr>II.  CELLULAR INJURY </vt:lpstr>
      <vt:lpstr>A. Objectives</vt:lpstr>
      <vt:lpstr>B.  Definitions</vt:lpstr>
      <vt:lpstr>1.  Cellular Adaptation</vt:lpstr>
      <vt:lpstr>A.  HYPERTROPHY</vt:lpstr>
      <vt:lpstr>B.  ATROPHY</vt:lpstr>
      <vt:lpstr>C.  HYPERPLASIA</vt:lpstr>
      <vt:lpstr>D.  METAPLASIA</vt:lpstr>
      <vt:lpstr>3.  Oncology Terminology</vt:lpstr>
      <vt:lpstr>Slide 19</vt:lpstr>
      <vt:lpstr>4.  Molecular Basis of Cancer</vt:lpstr>
      <vt:lpstr>Slide 21</vt:lpstr>
      <vt:lpstr>Slide 22</vt:lpstr>
      <vt:lpstr>5.  Definitions …</vt:lpstr>
      <vt:lpstr>Slide 24</vt:lpstr>
    </vt:vector>
  </TitlesOfParts>
  <Company>abc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 204 Pathology</dc:title>
  <dc:creator>shai hussein</dc:creator>
  <cp:lastModifiedBy>shai hussein</cp:lastModifiedBy>
  <cp:revision>28</cp:revision>
  <dcterms:created xsi:type="dcterms:W3CDTF">2013-09-14T15:01:56Z</dcterms:created>
  <dcterms:modified xsi:type="dcterms:W3CDTF">2013-09-14T21:21:25Z</dcterms:modified>
</cp:coreProperties>
</file>