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92" r:id="rId13"/>
    <p:sldId id="266" r:id="rId14"/>
    <p:sldId id="29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4" r:id="rId23"/>
    <p:sldId id="274" r:id="rId24"/>
    <p:sldId id="275" r:id="rId25"/>
    <p:sldId id="298" r:id="rId26"/>
    <p:sldId id="276" r:id="rId27"/>
    <p:sldId id="295" r:id="rId28"/>
    <p:sldId id="277" r:id="rId29"/>
    <p:sldId id="278" r:id="rId30"/>
    <p:sldId id="279" r:id="rId31"/>
    <p:sldId id="280" r:id="rId32"/>
    <p:sldId id="299" r:id="rId33"/>
    <p:sldId id="281" r:id="rId34"/>
    <p:sldId id="282" r:id="rId35"/>
    <p:sldId id="300" r:id="rId36"/>
    <p:sldId id="283" r:id="rId37"/>
    <p:sldId id="284" r:id="rId38"/>
    <p:sldId id="285" r:id="rId39"/>
    <p:sldId id="286" r:id="rId40"/>
    <p:sldId id="287" r:id="rId41"/>
    <p:sldId id="301" r:id="rId42"/>
    <p:sldId id="288" r:id="rId43"/>
    <p:sldId id="302" r:id="rId44"/>
    <p:sldId id="289" r:id="rId45"/>
    <p:sldId id="290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5BE-B09D-41F9-8889-74C2122119E6}" type="datetimeFigureOut">
              <a:rPr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FBC-E3B0-4EAB-95AF-6C63DF6D889D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45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381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2AAB499-F5DE-4BE5-BB26-90CC428051F7}" type="datetime1">
              <a:rPr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28CA22-3997-CA45-BC8E-7768A97534F0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7C3F30-9D2E-6E44-86DB-EA477B45E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 204 PATHOLOGY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18322">
            <a:off x="3301479" y="3743135"/>
            <a:ext cx="6400800" cy="16475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LECTURE 5 SECOND HALF (CVS PATHO)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DR SHAI’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WEEK OF OCTOBER 20, 2013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 bwMode="auto">
          <a:xfrm>
            <a:off x="0" y="0"/>
            <a:ext cx="1905000" cy="284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077678">
            <a:off x="233242" y="5558934"/>
            <a:ext cx="457019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COLLEGE OF MEDICAL SCIENCES/RADIOLOGICAL SCIENCES DEP’T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phase RH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Scarring of valves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Pathogenesis:  </a:t>
            </a:r>
            <a:r>
              <a:rPr lang="en-US" dirty="0" err="1" smtClean="0"/>
              <a:t>endocardial</a:t>
            </a:r>
            <a:r>
              <a:rPr lang="en-US" dirty="0" smtClean="0"/>
              <a:t> valve damage from acute phase heals by progressive fibrosis</a:t>
            </a:r>
          </a:p>
          <a:p>
            <a:r>
              <a:rPr lang="en-US" dirty="0" smtClean="0"/>
              <a:t>Valve leaflets thicken, become fibrotic, shrunk, and fuse with other leaflets, and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ary</a:t>
            </a:r>
            <a:r>
              <a:rPr lang="en-US" dirty="0" smtClean="0"/>
              <a:t> calcium deposits</a:t>
            </a:r>
          </a:p>
          <a:p>
            <a:r>
              <a:rPr lang="en-US" dirty="0" smtClean="0"/>
              <a:t>After damage&gt;  altered </a:t>
            </a:r>
            <a:r>
              <a:rPr lang="en-US" dirty="0" err="1" smtClean="0"/>
              <a:t>haemodynamic</a:t>
            </a:r>
            <a:r>
              <a:rPr lang="en-US" dirty="0" smtClean="0"/>
              <a:t> stress continues EVEN IN THE ABSENCE of continued auto immune 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447800"/>
          </a:xfrm>
        </p:spPr>
        <p:txBody>
          <a:bodyPr/>
          <a:lstStyle/>
          <a:p>
            <a:r>
              <a:rPr lang="en-US" dirty="0" smtClean="0">
                <a:solidFill>
                  <a:srgbClr val="9876BE"/>
                </a:solidFill>
              </a:rPr>
              <a:t>Infective </a:t>
            </a:r>
            <a:r>
              <a:rPr lang="en-US" dirty="0" err="1" smtClean="0">
                <a:solidFill>
                  <a:srgbClr val="9876BE"/>
                </a:solidFill>
              </a:rPr>
              <a:t>endocarditis</a:t>
            </a:r>
            <a:endParaRPr lang="en-US" dirty="0">
              <a:solidFill>
                <a:srgbClr val="9876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r>
              <a:rPr lang="en-US" dirty="0" smtClean="0"/>
              <a:t>Acute disease resulting from infection of a focal area of </a:t>
            </a:r>
            <a:r>
              <a:rPr lang="en-US" dirty="0" err="1" smtClean="0"/>
              <a:t>endocardium</a:t>
            </a:r>
            <a:endParaRPr lang="en-US" dirty="0" smtClean="0"/>
          </a:p>
          <a:p>
            <a:r>
              <a:rPr lang="en-US" dirty="0" smtClean="0"/>
              <a:t>Any age, common in elderly and in males</a:t>
            </a:r>
          </a:p>
          <a:p>
            <a:r>
              <a:rPr lang="en-US" dirty="0" smtClean="0"/>
              <a:t>Predisposing factors:  Genitourinary infection, diabetes, tooth extraction, pressure sores, surgery</a:t>
            </a:r>
          </a:p>
          <a:p>
            <a:r>
              <a:rPr lang="en-US" i="1" dirty="0" smtClean="0">
                <a:solidFill>
                  <a:srgbClr val="9876BE"/>
                </a:solidFill>
              </a:rPr>
              <a:t>*PATIENTS WITH VALVE DISEASE ARE AT RISK OF IE , EVEN IN MINOR DENTAL PROCEDURES OR MINOR SURGERIES, SO PROPHYLACTIC ANTIBIOTICS ARE NEEDED TO PREVENT BACTERAEMIA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VS_infective_endocarditi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505" y="533400"/>
            <a:ext cx="6716295" cy="5604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0"/>
            <a:ext cx="7716837" cy="14478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Infective </a:t>
            </a:r>
            <a:r>
              <a:rPr lang="en-US" dirty="0" err="1" smtClean="0">
                <a:solidFill>
                  <a:srgbClr val="7F7F7F"/>
                </a:solidFill>
              </a:rPr>
              <a:t>endocarditis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smtClean="0">
                <a:solidFill>
                  <a:srgbClr val="9876BE"/>
                </a:solidFill>
              </a:rPr>
              <a:t>morphology</a:t>
            </a:r>
            <a:endParaRPr lang="en-US" dirty="0">
              <a:solidFill>
                <a:srgbClr val="9876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839200" cy="4953000"/>
          </a:xfrm>
        </p:spPr>
        <p:txBody>
          <a:bodyPr/>
          <a:lstStyle/>
          <a:p>
            <a:r>
              <a:rPr lang="en-US" dirty="0" smtClean="0"/>
              <a:t>Characteristic lesions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 VEGETATIONS” </a:t>
            </a:r>
            <a:r>
              <a:rPr lang="en-US" dirty="0" smtClean="0"/>
              <a:t>from deposits of platelets, fibrin, bacteria.</a:t>
            </a:r>
          </a:p>
          <a:p>
            <a:r>
              <a:rPr lang="en-US" dirty="0" smtClean="0"/>
              <a:t>Vegetations form in HIGH pressure areas, </a:t>
            </a:r>
            <a:r>
              <a:rPr lang="en-US" dirty="0" err="1" smtClean="0"/>
              <a:t>eg</a:t>
            </a:r>
            <a:r>
              <a:rPr lang="en-US" dirty="0" smtClean="0"/>
              <a:t> incompetent valve</a:t>
            </a:r>
          </a:p>
          <a:p>
            <a:r>
              <a:rPr lang="en-US" dirty="0" smtClean="0"/>
              <a:t>Almost all vegetations occur on valve leaflets or occlusion masses.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Mitral and aortic valves </a:t>
            </a:r>
            <a:r>
              <a:rPr lang="en-US" dirty="0" smtClean="0"/>
              <a:t>are mostly affected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rtic-valvefig4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388"/>
            <a:ext cx="9144000" cy="586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0"/>
            <a:ext cx="7716837" cy="14478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Causative organisms IE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Pathogens:  </a:t>
            </a:r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r>
              <a:rPr lang="en-US" dirty="0" smtClean="0"/>
              <a:t>, B-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streptocicci</a:t>
            </a:r>
            <a:r>
              <a:rPr lang="en-US" dirty="0" smtClean="0"/>
              <a:t>, </a:t>
            </a:r>
            <a:r>
              <a:rPr lang="en-US" dirty="0" err="1" smtClean="0"/>
              <a:t>pneumococci,meningococci</a:t>
            </a:r>
            <a:r>
              <a:rPr lang="en-US" dirty="0" smtClean="0"/>
              <a:t>, E. coli</a:t>
            </a:r>
          </a:p>
          <a:p>
            <a:r>
              <a:rPr lang="en-US" dirty="0" smtClean="0"/>
              <a:t>Low grade pathogens:  streptococcus </a:t>
            </a:r>
            <a:r>
              <a:rPr lang="en-US" dirty="0" err="1" smtClean="0"/>
              <a:t>viridans</a:t>
            </a:r>
            <a:r>
              <a:rPr lang="en-US" dirty="0" smtClean="0"/>
              <a:t>, </a:t>
            </a:r>
            <a:r>
              <a:rPr lang="en-US" dirty="0" err="1" smtClean="0"/>
              <a:t>s</a:t>
            </a:r>
            <a:r>
              <a:rPr lang="en-US" dirty="0" smtClean="0"/>
              <a:t>. </a:t>
            </a:r>
            <a:r>
              <a:rPr lang="en-US" dirty="0" err="1" smtClean="0"/>
              <a:t>faecalis</a:t>
            </a:r>
            <a:r>
              <a:rPr lang="en-US" dirty="0" smtClean="0"/>
              <a:t>, </a:t>
            </a:r>
            <a:r>
              <a:rPr lang="en-US" dirty="0" err="1" smtClean="0"/>
              <a:t>staph</a:t>
            </a:r>
            <a:r>
              <a:rPr lang="en-US" dirty="0" smtClean="0"/>
              <a:t>, </a:t>
            </a:r>
            <a:r>
              <a:rPr lang="en-US" dirty="0" err="1" smtClean="0"/>
              <a:t>epidermidis</a:t>
            </a:r>
            <a:r>
              <a:rPr lang="en-US" dirty="0" smtClean="0"/>
              <a:t>, </a:t>
            </a:r>
            <a:r>
              <a:rPr lang="en-US" dirty="0" err="1" smtClean="0"/>
              <a:t>haemophilus</a:t>
            </a:r>
            <a:r>
              <a:rPr lang="en-US" dirty="0" smtClean="0"/>
              <a:t>, </a:t>
            </a:r>
            <a:r>
              <a:rPr lang="en-US" dirty="0" err="1" smtClean="0"/>
              <a:t>brucella</a:t>
            </a:r>
            <a:r>
              <a:rPr lang="en-US" dirty="0" smtClean="0"/>
              <a:t>, </a:t>
            </a:r>
            <a:r>
              <a:rPr lang="en-US" dirty="0" err="1" smtClean="0"/>
              <a:t>mycobacteria</a:t>
            </a:r>
            <a:r>
              <a:rPr lang="en-US" dirty="0" smtClean="0"/>
              <a:t>, </a:t>
            </a:r>
            <a:r>
              <a:rPr lang="en-US" dirty="0" err="1" smtClean="0"/>
              <a:t>g</a:t>
            </a:r>
            <a:r>
              <a:rPr lang="en-US" dirty="0" smtClean="0"/>
              <a:t>- negative organisms</a:t>
            </a:r>
          </a:p>
          <a:p>
            <a:endParaRPr lang="en-US" dirty="0" smtClean="0"/>
          </a:p>
          <a:p>
            <a:r>
              <a:rPr lang="en-US" dirty="0" smtClean="0"/>
              <a:t>Fungi:  </a:t>
            </a:r>
            <a:r>
              <a:rPr lang="en-US" dirty="0" err="1" smtClean="0"/>
              <a:t>candida</a:t>
            </a:r>
            <a:r>
              <a:rPr lang="en-US" dirty="0" smtClean="0"/>
              <a:t>, </a:t>
            </a:r>
            <a:r>
              <a:rPr lang="en-US" dirty="0" err="1" smtClean="0"/>
              <a:t>aspergillus</a:t>
            </a:r>
            <a:r>
              <a:rPr lang="en-US" dirty="0" smtClean="0"/>
              <a:t>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304800"/>
            <a:ext cx="7716837" cy="14478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Types of IE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76800"/>
          </a:xfrm>
        </p:spPr>
        <p:txBody>
          <a:bodyPr>
            <a:normAutofit fontScale="92500"/>
          </a:bodyPr>
          <a:lstStyle/>
          <a:p>
            <a:r>
              <a:rPr lang="en-US" sz="3459" dirty="0" smtClean="0">
                <a:solidFill>
                  <a:srgbClr val="3366FF"/>
                </a:solidFill>
              </a:rPr>
              <a:t>Acute</a:t>
            </a:r>
          </a:p>
          <a:p>
            <a:pPr lvl="1"/>
            <a:r>
              <a:rPr lang="en-US" dirty="0" smtClean="0"/>
              <a:t>By virulent organism,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staph</a:t>
            </a:r>
            <a:r>
              <a:rPr lang="en-US" dirty="0" smtClean="0"/>
              <a:t> </a:t>
            </a:r>
            <a:r>
              <a:rPr lang="en-US" dirty="0" err="1" smtClean="0"/>
              <a:t>aureus</a:t>
            </a:r>
            <a:r>
              <a:rPr lang="en-US" dirty="0" smtClean="0"/>
              <a:t>, affects normal and abnormal valves</a:t>
            </a:r>
          </a:p>
          <a:p>
            <a:pPr lvl="1"/>
            <a:r>
              <a:rPr lang="en-US" dirty="0" smtClean="0"/>
              <a:t>Destruction of valve leaflets, perforation of valve &gt; acute heart failure</a:t>
            </a:r>
          </a:p>
          <a:p>
            <a:pPr lvl="1"/>
            <a:r>
              <a:rPr lang="en-US" dirty="0" smtClean="0"/>
              <a:t>Prognosis:  rapidly destructive and fatal</a:t>
            </a:r>
          </a:p>
          <a:p>
            <a:r>
              <a:rPr lang="en-US" sz="3459" dirty="0" smtClean="0">
                <a:solidFill>
                  <a:srgbClr val="3366FF"/>
                </a:solidFill>
              </a:rPr>
              <a:t>Sub Acute</a:t>
            </a:r>
          </a:p>
          <a:p>
            <a:pPr lvl="1"/>
            <a:r>
              <a:rPr lang="en-US" dirty="0" smtClean="0"/>
              <a:t>Poorly virulent organisms, streptococcus </a:t>
            </a:r>
            <a:r>
              <a:rPr lang="en-US" dirty="0" err="1" smtClean="0"/>
              <a:t>viridans</a:t>
            </a:r>
            <a:r>
              <a:rPr lang="en-US" dirty="0" smtClean="0"/>
              <a:t>, affects abnormal valves</a:t>
            </a:r>
          </a:p>
          <a:p>
            <a:pPr lvl="1"/>
            <a:r>
              <a:rPr lang="en-US" dirty="0" smtClean="0"/>
              <a:t>Bacteria proliferate slowly in thrombotic vegetation on damaged valve surface: stimulates further thrombus formation: systemic emboli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0"/>
            <a:ext cx="7716837" cy="14478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Clinical manifestations of IE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419600"/>
          </a:xfrm>
        </p:spPr>
        <p:txBody>
          <a:bodyPr/>
          <a:lstStyle/>
          <a:p>
            <a:r>
              <a:rPr lang="en-US" dirty="0" smtClean="0"/>
              <a:t>SYSTEMIC:  fever, weight loss, malaise die to cytokine generation</a:t>
            </a:r>
          </a:p>
          <a:p>
            <a:r>
              <a:rPr lang="en-US" dirty="0" smtClean="0"/>
              <a:t>Skin </a:t>
            </a:r>
            <a:r>
              <a:rPr lang="en-US" dirty="0" err="1" smtClean="0"/>
              <a:t>petechiae</a:t>
            </a:r>
            <a:r>
              <a:rPr lang="en-US" dirty="0" smtClean="0"/>
              <a:t>:  </a:t>
            </a:r>
            <a:r>
              <a:rPr lang="en-US" dirty="0" err="1" smtClean="0"/>
              <a:t>microhaemorrhages</a:t>
            </a:r>
            <a:r>
              <a:rPr lang="en-US" dirty="0" smtClean="0"/>
              <a:t> in retina &amp; skin, </a:t>
            </a:r>
            <a:r>
              <a:rPr lang="en-US" dirty="0" err="1" smtClean="0"/>
              <a:t>esp</a:t>
            </a:r>
            <a:r>
              <a:rPr lang="en-US" dirty="0" smtClean="0"/>
              <a:t> fingernails (splinter </a:t>
            </a:r>
            <a:r>
              <a:rPr lang="en-US" dirty="0" err="1" smtClean="0"/>
              <a:t>haemorrhages</a:t>
            </a:r>
            <a:r>
              <a:rPr lang="en-US" dirty="0" smtClean="0"/>
              <a:t> from AB-AG complex deposition)</a:t>
            </a:r>
          </a:p>
          <a:p>
            <a:r>
              <a:rPr lang="en-US" dirty="0" smtClean="0"/>
              <a:t>Clubbing of fingers</a:t>
            </a:r>
          </a:p>
          <a:p>
            <a:r>
              <a:rPr lang="en-US" dirty="0" err="1" smtClean="0"/>
              <a:t>Splenomgealy</a:t>
            </a:r>
            <a:r>
              <a:rPr lang="en-US" dirty="0" smtClean="0"/>
              <a:t> and </a:t>
            </a:r>
            <a:r>
              <a:rPr lang="en-US" dirty="0" err="1" smtClean="0"/>
              <a:t>anaemia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0"/>
            <a:ext cx="7716837" cy="1447800"/>
          </a:xfrm>
        </p:spPr>
        <p:txBody>
          <a:bodyPr/>
          <a:lstStyle/>
          <a:p>
            <a:r>
              <a:rPr lang="en-US" dirty="0" err="1" smtClean="0">
                <a:solidFill>
                  <a:srgbClr val="7F7F7F"/>
                </a:solidFill>
              </a:rPr>
              <a:t>Marantic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endocarditis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447800"/>
            <a:ext cx="7716838" cy="4953000"/>
          </a:xfrm>
        </p:spPr>
        <p:txBody>
          <a:bodyPr/>
          <a:lstStyle/>
          <a:p>
            <a:r>
              <a:rPr lang="en-US" dirty="0" smtClean="0"/>
              <a:t>Non bacterial thrombotic </a:t>
            </a:r>
            <a:r>
              <a:rPr lang="en-US" dirty="0" err="1" smtClean="0"/>
              <a:t>endocarditis</a:t>
            </a:r>
            <a:r>
              <a:rPr lang="en-US" dirty="0" smtClean="0"/>
              <a:t>, is inflammation of valves with formation of sterile thrombotic vegetations (</a:t>
            </a:r>
            <a:r>
              <a:rPr lang="en-US" dirty="0" err="1" smtClean="0"/>
              <a:t>marantic</a:t>
            </a:r>
            <a:r>
              <a:rPr lang="en-US" dirty="0" smtClean="0"/>
              <a:t> vegetations)</a:t>
            </a:r>
          </a:p>
          <a:p>
            <a:r>
              <a:rPr lang="en-US" dirty="0" smtClean="0"/>
              <a:t>On the closure lines of valve cusps</a:t>
            </a:r>
          </a:p>
          <a:p>
            <a:r>
              <a:rPr lang="en-US" dirty="0" smtClean="0"/>
              <a:t>Occurs in debilitated patients with systemic disease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LIBMAN SACKS (SLE) ENDOCARDITIS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dirty="0" smtClean="0"/>
              <a:t>Thrombotic vegetations in systemic lupus </a:t>
            </a:r>
            <a:r>
              <a:rPr lang="en-US" dirty="0" err="1" smtClean="0"/>
              <a:t>erythematosus</a:t>
            </a:r>
            <a:r>
              <a:rPr lang="en-US" dirty="0" smtClean="0"/>
              <a:t> (SLE)</a:t>
            </a:r>
          </a:p>
          <a:p>
            <a:r>
              <a:rPr lang="en-US" dirty="0" smtClean="0"/>
              <a:t>IN 50% OF FATAL SLE</a:t>
            </a:r>
          </a:p>
          <a:p>
            <a:r>
              <a:rPr lang="en-US" dirty="0" smtClean="0"/>
              <a:t>Thrombotic material can fragment and cause embolic infarction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 descr="2605_Panel01_NormalHe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Diseases of the myocardium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sz="3200" dirty="0" smtClean="0">
                <a:solidFill>
                  <a:srgbClr val="3366FF"/>
                </a:solidFill>
              </a:rPr>
              <a:t>CARDIOMYOPATHY:</a:t>
            </a:r>
          </a:p>
          <a:p>
            <a:pPr lvl="1"/>
            <a:r>
              <a:rPr lang="en-US" dirty="0" smtClean="0"/>
              <a:t>Group of disorders of myocardium</a:t>
            </a:r>
          </a:p>
          <a:p>
            <a:pPr lvl="1"/>
            <a:r>
              <a:rPr lang="en-US" dirty="0" smtClean="0"/>
              <a:t>Cause progressive cardiac failure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MYOCARDITIS IS INFLAMMATION OF MYOCARDIUM, it is a form of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ary</a:t>
            </a:r>
            <a:r>
              <a:rPr lang="en-US" dirty="0" smtClean="0"/>
              <a:t>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Primary:  idiopathic</a:t>
            </a:r>
          </a:p>
          <a:p>
            <a:pPr lvl="1"/>
            <a:r>
              <a:rPr lang="en-US" dirty="0" smtClean="0"/>
              <a:t>Secondary : heart muscle disease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400" dirty="0" smtClean="0"/>
              <a:t>primary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1)  congestive:  from poor systolic contraction </a:t>
            </a:r>
          </a:p>
          <a:p>
            <a:pPr lvl="1"/>
            <a:r>
              <a:rPr lang="en-US" dirty="0" smtClean="0"/>
              <a:t>Dilatation of ventricles</a:t>
            </a:r>
          </a:p>
          <a:p>
            <a:pPr lvl="1"/>
            <a:r>
              <a:rPr lang="en-US" dirty="0" smtClean="0"/>
              <a:t>Thin, stretched chamber walls</a:t>
            </a:r>
          </a:p>
          <a:p>
            <a:pPr lvl="1"/>
            <a:r>
              <a:rPr lang="en-US" dirty="0" err="1" smtClean="0"/>
              <a:t>Hypocontractile</a:t>
            </a:r>
            <a:r>
              <a:rPr lang="en-US" dirty="0" smtClean="0"/>
              <a:t> muscle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2)  hypertrophic </a:t>
            </a:r>
            <a:r>
              <a:rPr lang="en-US" dirty="0" err="1" smtClean="0">
                <a:solidFill>
                  <a:srgbClr val="0000FF"/>
                </a:solidFill>
              </a:rPr>
              <a:t>cardiomyopathy</a:t>
            </a:r>
            <a:r>
              <a:rPr lang="en-US" dirty="0" smtClean="0">
                <a:solidFill>
                  <a:srgbClr val="0000FF"/>
                </a:solidFill>
              </a:rPr>
              <a:t>:  </a:t>
            </a:r>
            <a:r>
              <a:rPr lang="en-US" dirty="0" smtClean="0"/>
              <a:t>familial, hyperkinetic systolic </a:t>
            </a:r>
            <a:r>
              <a:rPr lang="en-US" dirty="0" err="1" smtClean="0"/>
              <a:t>funtionc</a:t>
            </a:r>
            <a:r>
              <a:rPr lang="en-US" dirty="0" smtClean="0"/>
              <a:t> and reduction in systolic volume, and difficulty in diastolic filling</a:t>
            </a:r>
          </a:p>
          <a:p>
            <a:pPr lvl="1"/>
            <a:r>
              <a:rPr lang="en-US" dirty="0" smtClean="0"/>
              <a:t>Gross hypertrophy of heart wall</a:t>
            </a:r>
          </a:p>
          <a:p>
            <a:pPr lvl="1"/>
            <a:r>
              <a:rPr lang="en-US" dirty="0" smtClean="0"/>
              <a:t>Loss of normal muscle </a:t>
            </a:r>
            <a:r>
              <a:rPr lang="en-US" dirty="0" err="1" smtClean="0"/>
              <a:t>fibres</a:t>
            </a:r>
            <a:r>
              <a:rPr lang="en-US" dirty="0" smtClean="0"/>
              <a:t> – disorganized branching</a:t>
            </a:r>
          </a:p>
          <a:p>
            <a:pPr lvl="1"/>
            <a:r>
              <a:rPr lang="en-US" dirty="0" smtClean="0"/>
              <a:t>Young adults with </a:t>
            </a:r>
            <a:r>
              <a:rPr lang="en-US" dirty="0" err="1" smtClean="0"/>
              <a:t>suddent</a:t>
            </a:r>
            <a:r>
              <a:rPr lang="en-US" dirty="0" smtClean="0"/>
              <a:t> death on exertion (HOCM)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3)  Restrictive </a:t>
            </a:r>
            <a:r>
              <a:rPr lang="en-US" dirty="0" err="1" smtClean="0">
                <a:solidFill>
                  <a:srgbClr val="0000FF"/>
                </a:solidFill>
              </a:rPr>
              <a:t>cardiomyopathy</a:t>
            </a:r>
            <a:r>
              <a:rPr lang="en-US" dirty="0" smtClean="0">
                <a:solidFill>
                  <a:srgbClr val="0000FF"/>
                </a:solidFill>
              </a:rPr>
              <a:t>:  abnormal </a:t>
            </a:r>
            <a:r>
              <a:rPr lang="en-US" dirty="0" smtClean="0"/>
              <a:t>stiffness of myocardium, impaired ventricle filling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amyloids</a:t>
            </a:r>
            <a:r>
              <a:rPr lang="en-US" dirty="0" smtClean="0"/>
              <a:t> in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lvl="1"/>
            <a:r>
              <a:rPr lang="en-US" dirty="0" err="1" smtClean="0"/>
              <a:t>Haemochromatosis</a:t>
            </a:r>
            <a:endParaRPr lang="en-US" dirty="0" smtClean="0"/>
          </a:p>
          <a:p>
            <a:pPr lvl="1"/>
            <a:r>
              <a:rPr lang="en-US" dirty="0" err="1" smtClean="0"/>
              <a:t>Endomyocardial</a:t>
            </a:r>
            <a:r>
              <a:rPr lang="en-US" dirty="0" smtClean="0"/>
              <a:t> fibrosis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pertrophic-cardiomyopathy pict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97000"/>
            <a:ext cx="5080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1)  </a:t>
            </a:r>
            <a:r>
              <a:rPr lang="en-US" dirty="0" err="1" smtClean="0">
                <a:solidFill>
                  <a:srgbClr val="0000FF"/>
                </a:solidFill>
              </a:rPr>
              <a:t>myocarditis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err="1" smtClean="0"/>
              <a:t>aetiology</a:t>
            </a:r>
            <a:r>
              <a:rPr lang="en-US" dirty="0" smtClean="0"/>
              <a:t>  infectious or immune related</a:t>
            </a:r>
          </a:p>
          <a:p>
            <a:pPr lvl="2"/>
            <a:r>
              <a:rPr lang="en-US" dirty="0" smtClean="0"/>
              <a:t>Viruses, bacteria, fungi, protozoa, </a:t>
            </a:r>
            <a:r>
              <a:rPr lang="en-US" dirty="0" err="1" smtClean="0"/>
              <a:t>helminths</a:t>
            </a:r>
            <a:endParaRPr lang="en-US" dirty="0" smtClean="0"/>
          </a:p>
          <a:p>
            <a:pPr lvl="2"/>
            <a:r>
              <a:rPr lang="en-US" dirty="0" smtClean="0"/>
              <a:t>Pos streptococcal </a:t>
            </a:r>
            <a:r>
              <a:rPr lang="en-US" dirty="0" err="1" smtClean="0"/>
              <a:t>rh</a:t>
            </a:r>
            <a:r>
              <a:rPr lang="en-US" dirty="0" smtClean="0"/>
              <a:t> fever, SLE, post viral, drug hypersensitivity, transplant rejection, </a:t>
            </a:r>
            <a:r>
              <a:rPr lang="en-US" dirty="0" err="1" smtClean="0"/>
              <a:t>sarcoidosis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Neoplasms</a:t>
            </a:r>
            <a:r>
              <a:rPr lang="en-US" dirty="0" smtClean="0">
                <a:solidFill>
                  <a:srgbClr val="0000FF"/>
                </a:solidFill>
              </a:rPr>
              <a:t> of heart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dirty="0" smtClean="0"/>
              <a:t>Rare</a:t>
            </a:r>
          </a:p>
          <a:p>
            <a:r>
              <a:rPr lang="en-US" dirty="0" err="1" smtClean="0"/>
              <a:t>Myxoma</a:t>
            </a:r>
            <a:r>
              <a:rPr lang="en-US" dirty="0" smtClean="0"/>
              <a:t>:  benign </a:t>
            </a:r>
            <a:r>
              <a:rPr lang="en-US" dirty="0" err="1" smtClean="0"/>
              <a:t>tumour</a:t>
            </a:r>
            <a:r>
              <a:rPr lang="en-US" dirty="0" smtClean="0"/>
              <a:t> of </a:t>
            </a:r>
            <a:r>
              <a:rPr lang="en-US" dirty="0" err="1" smtClean="0"/>
              <a:t>stellate</a:t>
            </a:r>
            <a:r>
              <a:rPr lang="en-US" dirty="0" smtClean="0"/>
              <a:t> cells in </a:t>
            </a:r>
            <a:r>
              <a:rPr lang="en-US" dirty="0" err="1" smtClean="0"/>
              <a:t>endocardium</a:t>
            </a:r>
            <a:endParaRPr lang="en-US" dirty="0" smtClean="0"/>
          </a:p>
          <a:p>
            <a:r>
              <a:rPr lang="en-US" dirty="0" err="1" smtClean="0"/>
              <a:t>Lipoma</a:t>
            </a:r>
            <a:r>
              <a:rPr lang="en-US" dirty="0" smtClean="0"/>
              <a:t> connective tissue </a:t>
            </a:r>
            <a:r>
              <a:rPr lang="en-US" dirty="0" err="1" smtClean="0"/>
              <a:t>neoplams</a:t>
            </a:r>
            <a:endParaRPr lang="en-US" dirty="0" smtClean="0"/>
          </a:p>
          <a:p>
            <a:r>
              <a:rPr lang="en-US" dirty="0" smtClean="0"/>
              <a:t>Malignant </a:t>
            </a:r>
            <a:r>
              <a:rPr lang="en-US" dirty="0" err="1" smtClean="0"/>
              <a:t>rhabdomyosarcomas</a:t>
            </a:r>
            <a:endParaRPr lang="en-US" dirty="0" smtClean="0"/>
          </a:p>
          <a:p>
            <a:r>
              <a:rPr lang="en-US" dirty="0" smtClean="0"/>
              <a:t>Metastases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rt_pericardial_s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304800"/>
            <a:ext cx="5410200" cy="6311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/>
              <a:t>Disease of pericardium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PERICARDIAL EFFUSION</a:t>
            </a:r>
          </a:p>
          <a:p>
            <a:pPr lvl="1"/>
            <a:r>
              <a:rPr lang="en-US" dirty="0" smtClean="0"/>
              <a:t>Accumulation of fluid within pericardial cavity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Serous effusion:  </a:t>
            </a:r>
            <a:r>
              <a:rPr lang="en-US" dirty="0" err="1" smtClean="0"/>
              <a:t>transudate</a:t>
            </a:r>
            <a:r>
              <a:rPr lang="en-US" dirty="0" smtClean="0"/>
              <a:t> with low protein (&lt;2 </a:t>
            </a:r>
            <a:r>
              <a:rPr lang="en-US" dirty="0" err="1" smtClean="0"/>
              <a:t>g</a:t>
            </a:r>
            <a:r>
              <a:rPr lang="en-US" dirty="0" smtClean="0"/>
              <a:t> /100mL) with scanty </a:t>
            </a:r>
            <a:r>
              <a:rPr lang="en-US" dirty="0" err="1" smtClean="0"/>
              <a:t>mesothelial</a:t>
            </a:r>
            <a:r>
              <a:rPr lang="en-US" dirty="0" smtClean="0"/>
              <a:t> cells, from heart failure, </a:t>
            </a:r>
            <a:r>
              <a:rPr lang="en-US" dirty="0" err="1" smtClean="0"/>
              <a:t>hypoalbuninaemia</a:t>
            </a:r>
            <a:r>
              <a:rPr lang="en-US" dirty="0" smtClean="0"/>
              <a:t>, </a:t>
            </a:r>
            <a:r>
              <a:rPr lang="en-US" dirty="0" err="1" smtClean="0"/>
              <a:t>myxoedema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Serosanguinous</a:t>
            </a:r>
            <a:r>
              <a:rPr lang="en-US" dirty="0" smtClean="0">
                <a:solidFill>
                  <a:srgbClr val="FF6600"/>
                </a:solidFill>
              </a:rPr>
              <a:t>:</a:t>
            </a:r>
            <a:r>
              <a:rPr lang="en-US" dirty="0" smtClean="0"/>
              <a:t>  </a:t>
            </a:r>
            <a:r>
              <a:rPr lang="en-US" dirty="0" err="1" smtClean="0"/>
              <a:t>exudate</a:t>
            </a:r>
            <a:r>
              <a:rPr lang="en-US" dirty="0" smtClean="0"/>
              <a:t> with HIGH protein (&gt;3 </a:t>
            </a:r>
            <a:r>
              <a:rPr lang="en-US" dirty="0" err="1" smtClean="0"/>
              <a:t>g</a:t>
            </a:r>
            <a:r>
              <a:rPr lang="en-US" dirty="0" smtClean="0"/>
              <a:t> /100 </a:t>
            </a:r>
            <a:r>
              <a:rPr lang="en-US" dirty="0" err="1" smtClean="0"/>
              <a:t>mL</a:t>
            </a:r>
            <a:r>
              <a:rPr lang="en-US" dirty="0" smtClean="0"/>
              <a:t>), with infection, </a:t>
            </a:r>
            <a:r>
              <a:rPr lang="en-US" dirty="0" err="1" smtClean="0"/>
              <a:t>uraemia</a:t>
            </a:r>
            <a:r>
              <a:rPr lang="en-US" dirty="0" smtClean="0"/>
              <a:t>, </a:t>
            </a:r>
            <a:r>
              <a:rPr lang="en-US" dirty="0" err="1" smtClean="0"/>
              <a:t>neoplasia</a:t>
            </a:r>
            <a:r>
              <a:rPr lang="en-US" dirty="0" smtClean="0"/>
              <a:t>, connective tissue disorders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</a:rPr>
              <a:t>Chyous</a:t>
            </a:r>
            <a:r>
              <a:rPr lang="en-US" dirty="0" smtClean="0">
                <a:solidFill>
                  <a:srgbClr val="FF6600"/>
                </a:solidFill>
              </a:rPr>
              <a:t>:  </a:t>
            </a:r>
            <a:r>
              <a:rPr lang="en-US" dirty="0" smtClean="0"/>
              <a:t>accumulation of lymphatic fluid in lymph obstruction </a:t>
            </a:r>
            <a:r>
              <a:rPr lang="en-US" dirty="0" err="1" smtClean="0"/>
              <a:t>pf</a:t>
            </a:r>
            <a:r>
              <a:rPr lang="en-US" dirty="0" smtClean="0"/>
              <a:t> pericardial drainage, in neoplasm and tuberculosis</a:t>
            </a:r>
          </a:p>
          <a:p>
            <a:pPr lvl="1"/>
            <a:r>
              <a:rPr lang="en-US" b="1" dirty="0" err="1" smtClean="0">
                <a:solidFill>
                  <a:srgbClr val="FF6600"/>
                </a:solidFill>
              </a:rPr>
              <a:t>Aetiology</a:t>
            </a:r>
            <a:r>
              <a:rPr lang="en-US" b="1" dirty="0" smtClean="0">
                <a:solidFill>
                  <a:srgbClr val="FF6600"/>
                </a:solidFill>
              </a:rPr>
              <a:t>: </a:t>
            </a:r>
            <a:r>
              <a:rPr lang="en-US" dirty="0" smtClean="0"/>
              <a:t> 1)  inflammatory (acute </a:t>
            </a:r>
            <a:r>
              <a:rPr lang="en-US" dirty="0" err="1" smtClean="0"/>
              <a:t>pericarditis</a:t>
            </a:r>
            <a:r>
              <a:rPr lang="en-US" dirty="0" smtClean="0"/>
              <a:t>), non inflammatory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2457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20px-Pericardial_effusion_location_P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848" y="0"/>
            <a:ext cx="4055272" cy="2877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918" y="3193571"/>
            <a:ext cx="4892202" cy="366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Non </a:t>
            </a:r>
            <a:r>
              <a:rPr lang="en-US" dirty="0" smtClean="0">
                <a:solidFill>
                  <a:srgbClr val="FF6600"/>
                </a:solidFill>
              </a:rPr>
              <a:t>inflammatory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High capillary permeability (severe hypothyroidism), high capillary hydrostatic pressure (congestive heart failure), low plasma </a:t>
            </a:r>
            <a:r>
              <a:rPr lang="en-US" dirty="0" err="1" smtClean="0"/>
              <a:t>oncotic</a:t>
            </a:r>
            <a:r>
              <a:rPr lang="en-US" dirty="0" smtClean="0"/>
              <a:t> </a:t>
            </a:r>
            <a:r>
              <a:rPr lang="en-US" dirty="0" err="1" smtClean="0"/>
              <a:t>pressuRe</a:t>
            </a:r>
            <a:r>
              <a:rPr lang="en-US" dirty="0" smtClean="0"/>
              <a:t> (cirrhosis, </a:t>
            </a:r>
            <a:r>
              <a:rPr lang="en-US" dirty="0" err="1" smtClean="0"/>
              <a:t>nephrotic</a:t>
            </a:r>
            <a:r>
              <a:rPr lang="en-US" dirty="0" smtClean="0"/>
              <a:t> syndrome)</a:t>
            </a:r>
          </a:p>
          <a:p>
            <a:pPr lvl="1"/>
            <a:endParaRPr lang="en-US" dirty="0" smtClean="0"/>
          </a:p>
          <a:p>
            <a:pPr lvl="1"/>
            <a:r>
              <a:rPr lang="en-US" sz="3200" b="1" dirty="0" err="1" smtClean="0">
                <a:solidFill>
                  <a:srgbClr val="FF6600"/>
                </a:solidFill>
              </a:rPr>
              <a:t>Pathophysiology</a:t>
            </a:r>
            <a:r>
              <a:rPr lang="en-US" sz="3200" b="1" dirty="0" smtClean="0">
                <a:solidFill>
                  <a:srgbClr val="FF6600"/>
                </a:solidFill>
              </a:rPr>
              <a:t>:</a:t>
            </a:r>
            <a:r>
              <a:rPr lang="en-US" dirty="0" smtClean="0"/>
              <a:t>  large amounts of fluid will interfere with heart’s action</a:t>
            </a:r>
          </a:p>
          <a:p>
            <a:pPr lvl="1"/>
            <a:r>
              <a:rPr lang="en-US" dirty="0" smtClean="0"/>
              <a:t>Increase in pressure in pericardium further effusions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Cardiac </a:t>
            </a:r>
            <a:r>
              <a:rPr lang="en-US" dirty="0" err="1" smtClean="0"/>
              <a:t>tamponade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b="1" dirty="0" smtClean="0"/>
              <a:t>Fluid, of any kind, accumulates under high pressure compressing cardiac chambers so much that filling of the heart is severely limited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DIAGNOSIS:  </a:t>
            </a:r>
          </a:p>
          <a:p>
            <a:r>
              <a:rPr lang="en-US" dirty="0" smtClean="0"/>
              <a:t>Signs:  tachycardia, increased jugular venous pulse (on inspiration JVP), DECREASED SYSTEMIC BLOOD PRESSURE</a:t>
            </a:r>
          </a:p>
          <a:p>
            <a:r>
              <a:rPr lang="en-US" dirty="0" smtClean="0"/>
              <a:t>May be fatal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9" y="0"/>
            <a:ext cx="7716837" cy="11430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HEART VALVE DISEASE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VALVE DISORDERS:</a:t>
            </a:r>
          </a:p>
          <a:p>
            <a:pPr lvl="1"/>
            <a:r>
              <a:rPr lang="en-US" dirty="0" smtClean="0"/>
              <a:t>A)  </a:t>
            </a:r>
            <a:r>
              <a:rPr lang="en-US" dirty="0" err="1" smtClean="0"/>
              <a:t>stenosis</a:t>
            </a:r>
            <a:r>
              <a:rPr lang="en-US" dirty="0" smtClean="0"/>
              <a:t>:  narrowing / rigidity of valve</a:t>
            </a:r>
          </a:p>
          <a:p>
            <a:pPr lvl="1"/>
            <a:r>
              <a:rPr lang="en-US" dirty="0" smtClean="0"/>
              <a:t>B)  regurgitation / incompetence:  failure of valve to close fully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Factors contributing to heart valve damage:</a:t>
            </a:r>
          </a:p>
          <a:p>
            <a:pPr lvl="1"/>
            <a:r>
              <a:rPr lang="en-US" dirty="0" smtClean="0"/>
              <a:t>Congenital</a:t>
            </a:r>
          </a:p>
          <a:p>
            <a:pPr lvl="1"/>
            <a:r>
              <a:rPr lang="en-US" dirty="0" smtClean="0"/>
              <a:t>Post inflammatory scarring</a:t>
            </a:r>
          </a:p>
          <a:p>
            <a:pPr lvl="1"/>
            <a:r>
              <a:rPr lang="en-US" dirty="0" smtClean="0"/>
              <a:t>Degeneration with age</a:t>
            </a:r>
          </a:p>
          <a:p>
            <a:pPr lvl="1"/>
            <a:r>
              <a:rPr lang="en-US" dirty="0" smtClean="0"/>
              <a:t>Dilatation of valve ring</a:t>
            </a:r>
          </a:p>
          <a:p>
            <a:pPr lvl="1"/>
            <a:r>
              <a:rPr lang="en-US" dirty="0" smtClean="0"/>
              <a:t>Degeneration of collagen tissue support</a:t>
            </a:r>
          </a:p>
          <a:p>
            <a:pPr lvl="1"/>
            <a:r>
              <a:rPr lang="en-US" dirty="0" smtClean="0"/>
              <a:t>Necrotizing inflammation&gt; acute cell death</a:t>
            </a:r>
            <a:endParaRPr lang="en-US" dirty="0"/>
          </a:p>
        </p:txBody>
      </p:sp>
      <p:pic>
        <p:nvPicPr>
          <p:cNvPr id="4" name="Picture 3" descr="42350_valvedise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075" y="3473450"/>
            <a:ext cx="3015925" cy="315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PERICARDITIS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INFLAMMATION OF PERICARDIUM, complicated by effusion development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ACUTE PERICARDITIS</a:t>
            </a:r>
          </a:p>
          <a:p>
            <a:pPr lvl="1"/>
            <a:r>
              <a:rPr lang="en-US" dirty="0" smtClean="0"/>
              <a:t>Both visceral &amp; parietal layers are coated with rich-fibrin, acute inflammatory </a:t>
            </a:r>
            <a:r>
              <a:rPr lang="en-US" dirty="0" err="1" smtClean="0"/>
              <a:t>exudate</a:t>
            </a:r>
            <a:r>
              <a:rPr lang="en-US" dirty="0" smtClean="0"/>
              <a:t>, loss of smoothness leads to FRICTION RUB</a:t>
            </a:r>
          </a:p>
          <a:p>
            <a:pPr lvl="1"/>
            <a:r>
              <a:rPr lang="en-US" dirty="0" err="1" smtClean="0"/>
              <a:t>Aetiology</a:t>
            </a:r>
            <a:endParaRPr lang="en-US" dirty="0" smtClean="0"/>
          </a:p>
          <a:p>
            <a:pPr lvl="2"/>
            <a:r>
              <a:rPr lang="en-US" dirty="0" smtClean="0"/>
              <a:t>Infarction, infective, injury , invasive/malignant, immunological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CHRONIC PERICARDITIS</a:t>
            </a:r>
          </a:p>
          <a:p>
            <a:r>
              <a:rPr lang="en-US" dirty="0" smtClean="0"/>
              <a:t>Progressive </a:t>
            </a:r>
            <a:r>
              <a:rPr lang="en-US" dirty="0" err="1" smtClean="0"/>
              <a:t>fibrinous</a:t>
            </a:r>
            <a:r>
              <a:rPr lang="en-US" dirty="0" smtClean="0"/>
              <a:t> adhesions, calcification of </a:t>
            </a:r>
            <a:r>
              <a:rPr lang="en-US" dirty="0" err="1" smtClean="0"/>
              <a:t>pericaridum</a:t>
            </a:r>
            <a:r>
              <a:rPr lang="en-US" dirty="0" smtClean="0"/>
              <a:t>, restriction in ventricular filling, interferes with systole</a:t>
            </a:r>
          </a:p>
          <a:p>
            <a:r>
              <a:rPr lang="en-US" dirty="0" smtClean="0"/>
              <a:t>Post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pericarditis</a:t>
            </a:r>
            <a:r>
              <a:rPr lang="en-US" dirty="0" smtClean="0"/>
              <a:t>, viral </a:t>
            </a:r>
            <a:r>
              <a:rPr lang="en-US" dirty="0" err="1" smtClean="0"/>
              <a:t>pericarditis</a:t>
            </a:r>
            <a:r>
              <a:rPr lang="en-US" dirty="0" smtClean="0"/>
              <a:t>, rheumatoid arthritis,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ANEURYSMS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dirty="0" smtClean="0"/>
              <a:t>Abnormal, localized, permanent dilatation of an artery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1)  TRUE ANEURYSMS:  wall is formed by 1 or more layers of affected vessels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2)  FALSE ANEURYSMS:</a:t>
            </a:r>
            <a:r>
              <a:rPr lang="en-US" dirty="0" smtClean="0"/>
              <a:t>  wall formed by connective tissue, NOT PART OF VESSEL, FROM trauma or infection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TRUE MORPHOLOGY:  </a:t>
            </a:r>
            <a:r>
              <a:rPr lang="en-US" dirty="0" err="1" smtClean="0"/>
              <a:t>saccular</a:t>
            </a:r>
            <a:r>
              <a:rPr lang="en-US" dirty="0" smtClean="0"/>
              <a:t> aneurysms are globular sacs, and </a:t>
            </a:r>
            <a:r>
              <a:rPr lang="en-US" dirty="0" err="1" smtClean="0"/>
              <a:t>fusiform</a:t>
            </a:r>
            <a:r>
              <a:rPr lang="en-US" dirty="0" smtClean="0"/>
              <a:t> aneurysms are spindle shaped due to long segments of vessel wall being affected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072_6935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375" y="1295400"/>
            <a:ext cx="5762625" cy="461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/>
              <a:t>AETIOLOGY &amp;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ANY abnormality that weakens the media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Atherosclerosis:  commonest cause, </a:t>
            </a:r>
            <a:r>
              <a:rPr lang="en-US" dirty="0" err="1" smtClean="0">
                <a:solidFill>
                  <a:srgbClr val="FF6600"/>
                </a:solidFill>
              </a:rPr>
              <a:t>esp</a:t>
            </a:r>
            <a:r>
              <a:rPr lang="en-US" dirty="0" smtClean="0">
                <a:solidFill>
                  <a:srgbClr val="FF6600"/>
                </a:solidFill>
              </a:rPr>
              <a:t> abdominal aorta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Cystic Medial Degeneration:  </a:t>
            </a:r>
            <a:r>
              <a:rPr lang="en-US" dirty="0" smtClean="0"/>
              <a:t>focal degeneration of media with formation of small cyst spaces</a:t>
            </a:r>
          </a:p>
          <a:p>
            <a:r>
              <a:rPr lang="en-US" dirty="0" smtClean="0"/>
              <a:t>Occur because of weakening in arterial wall, with loss of elasticity and contractibility</a:t>
            </a:r>
          </a:p>
          <a:p>
            <a:r>
              <a:rPr lang="en-US" dirty="0" smtClean="0"/>
              <a:t>Stretching of weakened wall is progressive due to </a:t>
            </a:r>
            <a:r>
              <a:rPr lang="en-US" dirty="0" err="1" smtClean="0"/>
              <a:t>haemodynamic</a:t>
            </a:r>
            <a:r>
              <a:rPr lang="en-US" dirty="0" smtClean="0"/>
              <a:t> pressure forces, producing increased thinning of the wall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Eventually RUPTURE occurs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ABDOMINAL AORTIC ANEURYSMS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dirty="0" smtClean="0"/>
              <a:t>Common in men, over 60 </a:t>
            </a:r>
            <a:r>
              <a:rPr lang="en-US" dirty="0" err="1" smtClean="0"/>
              <a:t>yo</a:t>
            </a:r>
            <a:endParaRPr lang="en-US" dirty="0" smtClean="0"/>
          </a:p>
          <a:p>
            <a:r>
              <a:rPr lang="en-US" dirty="0" err="1" smtClean="0">
                <a:solidFill>
                  <a:srgbClr val="3366FF"/>
                </a:solidFill>
              </a:rPr>
              <a:t>Aetiology</a:t>
            </a:r>
            <a:r>
              <a:rPr lang="en-US" dirty="0" smtClean="0">
                <a:solidFill>
                  <a:srgbClr val="3366FF"/>
                </a:solidFill>
              </a:rPr>
              <a:t>:  </a:t>
            </a:r>
            <a:r>
              <a:rPr lang="en-US" dirty="0" smtClean="0"/>
              <a:t>atherosclerosis is commonest cause</a:t>
            </a:r>
          </a:p>
          <a:p>
            <a:r>
              <a:rPr lang="en-US" dirty="0" smtClean="0"/>
              <a:t>Others:  </a:t>
            </a:r>
            <a:r>
              <a:rPr lang="en-US" dirty="0" err="1" smtClean="0"/>
              <a:t>vasculitic</a:t>
            </a:r>
            <a:r>
              <a:rPr lang="en-US" dirty="0" smtClean="0"/>
              <a:t> inflammation, </a:t>
            </a:r>
            <a:r>
              <a:rPr lang="en-US" dirty="0" err="1" smtClean="0"/>
              <a:t>mycotic</a:t>
            </a:r>
            <a:r>
              <a:rPr lang="en-US" dirty="0" smtClean="0"/>
              <a:t> infection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Site:  </a:t>
            </a:r>
            <a:r>
              <a:rPr lang="en-US" dirty="0" smtClean="0"/>
              <a:t>usually below the renal arteries, and so are amenable to resection &amp; graft replacement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Morphology:  </a:t>
            </a:r>
            <a:r>
              <a:rPr lang="en-US" dirty="0" smtClean="0"/>
              <a:t>atherosclerotic aneurysms produce </a:t>
            </a:r>
            <a:r>
              <a:rPr lang="en-US" dirty="0" err="1" smtClean="0"/>
              <a:t>fusiform</a:t>
            </a:r>
            <a:r>
              <a:rPr lang="en-US" dirty="0" smtClean="0"/>
              <a:t> dilatations of wall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Signs &amp; symptoms:  </a:t>
            </a:r>
            <a:r>
              <a:rPr lang="en-US" dirty="0" smtClean="0"/>
              <a:t>asymptomatic, pulsing severe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eurys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0" y="1587500"/>
            <a:ext cx="53848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/>
              <a:t>radiology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dirty="0" smtClean="0"/>
              <a:t>Most diagnoses made on radiographs, aortic dilatation visible</a:t>
            </a:r>
          </a:p>
          <a:p>
            <a:r>
              <a:rPr lang="en-US" dirty="0" smtClean="0"/>
              <a:t>Especially if walls of aneurysms are calcified</a:t>
            </a:r>
          </a:p>
          <a:p>
            <a:r>
              <a:rPr lang="en-US" dirty="0" smtClean="0"/>
              <a:t>May cause back pain and symptoms of compression of </a:t>
            </a:r>
            <a:r>
              <a:rPr lang="en-US" dirty="0" err="1" smtClean="0"/>
              <a:t>neighbouring</a:t>
            </a:r>
            <a:r>
              <a:rPr lang="en-US" dirty="0" smtClean="0"/>
              <a:t> structures</a:t>
            </a:r>
          </a:p>
          <a:p>
            <a:r>
              <a:rPr lang="en-US" dirty="0" smtClean="0"/>
              <a:t>Confirmation of AAA:  achieve by </a:t>
            </a:r>
            <a:r>
              <a:rPr lang="en-US" dirty="0" err="1" smtClean="0"/>
              <a:t>ultrasonagraphy</a:t>
            </a:r>
            <a:r>
              <a:rPr lang="en-US" dirty="0" smtClean="0"/>
              <a:t>, CT, MRI or </a:t>
            </a:r>
            <a:r>
              <a:rPr lang="en-US" dirty="0" err="1" smtClean="0"/>
              <a:t>arteriography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Aortic </a:t>
            </a:r>
            <a:r>
              <a:rPr lang="en-US" dirty="0" smtClean="0">
                <a:solidFill>
                  <a:srgbClr val="3366FF"/>
                </a:solidFill>
              </a:rPr>
              <a:t>Dissection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Tear in the </a:t>
            </a:r>
            <a:r>
              <a:rPr lang="en-US" dirty="0" err="1" smtClean="0"/>
              <a:t>intima</a:t>
            </a:r>
            <a:r>
              <a:rPr lang="en-US" dirty="0" smtClean="0"/>
              <a:t> of aorta followed by entry of blood into media with separation of FLAP of </a:t>
            </a:r>
            <a:r>
              <a:rPr lang="en-US" dirty="0" err="1" smtClean="0"/>
              <a:t>intima</a:t>
            </a:r>
            <a:r>
              <a:rPr lang="en-US" dirty="0" smtClean="0"/>
              <a:t> from the rest of the aortic wall.</a:t>
            </a:r>
          </a:p>
          <a:p>
            <a:r>
              <a:rPr lang="en-US" dirty="0" smtClean="0"/>
              <a:t>A false lumen is created, usually between inner 2/3 and outer 1/3 of medial thickness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Gives the appearance of a double barreled aorta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TYPE A:  67%, in </a:t>
            </a:r>
            <a:r>
              <a:rPr lang="en-US" dirty="0" err="1" smtClean="0">
                <a:solidFill>
                  <a:srgbClr val="3366FF"/>
                </a:solidFill>
              </a:rPr>
              <a:t>ascendign</a:t>
            </a:r>
            <a:r>
              <a:rPr lang="en-US" dirty="0" smtClean="0">
                <a:solidFill>
                  <a:srgbClr val="3366FF"/>
                </a:solidFill>
              </a:rPr>
              <a:t> aorta, + or – </a:t>
            </a:r>
            <a:r>
              <a:rPr lang="en-US" dirty="0" err="1" smtClean="0">
                <a:solidFill>
                  <a:srgbClr val="3366FF"/>
                </a:solidFill>
              </a:rPr>
              <a:t>extention</a:t>
            </a:r>
            <a:r>
              <a:rPr lang="en-US" dirty="0" smtClean="0">
                <a:solidFill>
                  <a:srgbClr val="3366FF"/>
                </a:solidFill>
              </a:rPr>
              <a:t> into </a:t>
            </a:r>
            <a:r>
              <a:rPr lang="en-US" dirty="0" err="1" smtClean="0">
                <a:solidFill>
                  <a:srgbClr val="3366FF"/>
                </a:solidFill>
              </a:rPr>
              <a:t>decending</a:t>
            </a:r>
            <a:r>
              <a:rPr lang="en-US" dirty="0" smtClean="0">
                <a:solidFill>
                  <a:srgbClr val="3366FF"/>
                </a:solidFill>
              </a:rPr>
              <a:t> aorta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TYPE B:  33% , confined to descending aorta, distal to origin of left </a:t>
            </a:r>
            <a:r>
              <a:rPr lang="en-US" dirty="0" err="1" smtClean="0">
                <a:solidFill>
                  <a:srgbClr val="3366FF"/>
                </a:solidFill>
              </a:rPr>
              <a:t>subclavian</a:t>
            </a:r>
            <a:r>
              <a:rPr lang="en-US" dirty="0" smtClean="0">
                <a:solidFill>
                  <a:srgbClr val="3366FF"/>
                </a:solidFill>
              </a:rPr>
              <a:t> artery</a:t>
            </a:r>
          </a:p>
          <a:p>
            <a:r>
              <a:rPr lang="en-US" dirty="0" smtClean="0"/>
              <a:t>Usually result of cystic medial degeneration (risk factors)</a:t>
            </a:r>
          </a:p>
          <a:p>
            <a:pPr lvl="1"/>
            <a:r>
              <a:rPr lang="en-US" dirty="0" smtClean="0"/>
              <a:t>HYPERTENSION, MARFAN’S PREGNANCY, CONGENITAL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EXTERNAL RUPTURE:  massive fatal bleed into thoracic cavity</a:t>
            </a:r>
          </a:p>
          <a:p>
            <a:r>
              <a:rPr lang="en-US" dirty="0" smtClean="0"/>
              <a:t>INTERNAL RUPTURE:  rare</a:t>
            </a:r>
          </a:p>
          <a:p>
            <a:r>
              <a:rPr lang="en-US" dirty="0" smtClean="0"/>
              <a:t>Clinical features</a:t>
            </a:r>
          </a:p>
          <a:p>
            <a:pPr lvl="1"/>
            <a:r>
              <a:rPr lang="en-US" i="1" dirty="0" smtClean="0"/>
              <a:t>Severe pain:  sudden onset, chest &amp; back, between shoulder blades</a:t>
            </a:r>
          </a:p>
          <a:p>
            <a:pPr lvl="1"/>
            <a:r>
              <a:rPr lang="en-US" i="1" dirty="0" smtClean="0"/>
              <a:t>HYPERTENSION</a:t>
            </a:r>
          </a:p>
          <a:p>
            <a:pPr lvl="1"/>
            <a:r>
              <a:rPr lang="en-US" i="1" dirty="0" err="1" smtClean="0"/>
              <a:t>Assymetry</a:t>
            </a:r>
            <a:r>
              <a:rPr lang="en-US" i="1" dirty="0" smtClean="0"/>
              <a:t> of brachial, carotid, femoral pulses</a:t>
            </a:r>
          </a:p>
          <a:p>
            <a:pPr lvl="1"/>
            <a:r>
              <a:rPr lang="en-US" i="1" dirty="0" err="1" smtClean="0"/>
              <a:t>Broadenind</a:t>
            </a:r>
            <a:r>
              <a:rPr lang="en-US" i="1" dirty="0" smtClean="0"/>
              <a:t> aortic ‘KNUCKLE’ ON Chest radiograph</a:t>
            </a:r>
          </a:p>
          <a:p>
            <a:pPr lvl="1"/>
            <a:r>
              <a:rPr lang="en-US" i="1" dirty="0" smtClean="0"/>
              <a:t>Left sided pleural effusion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Made by CT or angiography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TYPE A:  emergency surgical repair under cardio pulmonary bypass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TYPE B:  control of hypertension with bed rest</a:t>
            </a:r>
          </a:p>
          <a:p>
            <a:pPr lvl="1"/>
            <a:r>
              <a:rPr lang="en-US" dirty="0" smtClean="0"/>
              <a:t>Fatal without treatment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rtic_val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56" y="1219200"/>
            <a:ext cx="6223844" cy="481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956" y="838200"/>
            <a:ext cx="650235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mitral and aortic valves are most commonly affected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Diagnostic </a:t>
            </a:r>
            <a:r>
              <a:rPr lang="en-US" dirty="0" smtClean="0"/>
              <a:t>angiography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6753"/>
            <a:ext cx="9144000" cy="50426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ARTERIOGRAPHY: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Arteriograms</a:t>
            </a:r>
            <a:r>
              <a:rPr lang="en-US" dirty="0" smtClean="0"/>
              <a:t> are performed via catheter, introduced into blood vessel</a:t>
            </a:r>
          </a:p>
          <a:p>
            <a:r>
              <a:rPr lang="en-US" dirty="0" smtClean="0"/>
              <a:t>Contrast injected through catheter which </a:t>
            </a:r>
            <a:r>
              <a:rPr lang="en-US" dirty="0" err="1" smtClean="0"/>
              <a:t>opacifies</a:t>
            </a:r>
            <a:r>
              <a:rPr lang="en-US" dirty="0" smtClean="0"/>
              <a:t> the target vessel</a:t>
            </a:r>
          </a:p>
          <a:p>
            <a:r>
              <a:rPr lang="en-US" dirty="0" smtClean="0"/>
              <a:t>Images are obtained by digitally subtracting the background image prior to injection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Indications: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Diagnosis of vascular </a:t>
            </a:r>
            <a:r>
              <a:rPr lang="en-US" dirty="0" err="1" smtClean="0">
                <a:solidFill>
                  <a:srgbClr val="FF0000"/>
                </a:solidFill>
              </a:rPr>
              <a:t>dz</a:t>
            </a:r>
            <a:r>
              <a:rPr lang="en-US" dirty="0" smtClean="0">
                <a:solidFill>
                  <a:srgbClr val="FF0000"/>
                </a:solidFill>
              </a:rPr>
              <a:t> (venous occlusive </a:t>
            </a:r>
            <a:r>
              <a:rPr lang="en-US" dirty="0" err="1" smtClean="0">
                <a:solidFill>
                  <a:srgbClr val="FF0000"/>
                </a:solidFill>
              </a:rPr>
              <a:t>dissease</a:t>
            </a:r>
            <a:r>
              <a:rPr lang="en-US" dirty="0" smtClean="0">
                <a:solidFill>
                  <a:srgbClr val="FF0000"/>
                </a:solidFill>
              </a:rPr>
              <a:t>, aneurysm, AV fistula)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Diagnosis of vascular tumors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 operative identification of </a:t>
            </a:r>
            <a:r>
              <a:rPr lang="en-US" dirty="0" err="1" smtClean="0">
                <a:solidFill>
                  <a:srgbClr val="FF0000"/>
                </a:solidFill>
              </a:rPr>
              <a:t>vascualr</a:t>
            </a:r>
            <a:r>
              <a:rPr lang="en-US" dirty="0" smtClean="0">
                <a:solidFill>
                  <a:srgbClr val="FF0000"/>
                </a:solidFill>
              </a:rPr>
              <a:t> anatomy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Performance of vascular interventional procedures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7900" y="0"/>
            <a:ext cx="3086100" cy="25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rteriography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383155"/>
            <a:ext cx="4419600" cy="4474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Magnetic resonance angiography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Non invasive</a:t>
            </a:r>
          </a:p>
          <a:p>
            <a:r>
              <a:rPr lang="en-US" dirty="0" smtClean="0"/>
              <a:t>Shows arteries &amp; veins</a:t>
            </a:r>
          </a:p>
          <a:p>
            <a:r>
              <a:rPr lang="en-US" dirty="0" smtClean="0"/>
              <a:t>Contrast agent (gadolinium DTPA) into peripheral vein</a:t>
            </a:r>
          </a:p>
          <a:p>
            <a:r>
              <a:rPr lang="en-US" dirty="0" smtClean="0"/>
              <a:t>Useful for visualizing the aorta &amp; it’s branches</a:t>
            </a:r>
          </a:p>
          <a:p>
            <a:r>
              <a:rPr lang="en-US" dirty="0" smtClean="0"/>
              <a:t>Aortic dissection</a:t>
            </a:r>
          </a:p>
          <a:p>
            <a:r>
              <a:rPr lang="en-US" dirty="0" smtClean="0"/>
              <a:t>Portal vein</a:t>
            </a:r>
          </a:p>
          <a:p>
            <a:r>
              <a:rPr lang="en-US" dirty="0" smtClean="0"/>
              <a:t>Peripheral vascular disease</a:t>
            </a:r>
          </a:p>
          <a:p>
            <a:r>
              <a:rPr lang="en-US" dirty="0" smtClean="0"/>
              <a:t>Aneurysms &amp; vascular malformation can be detected in intra cranial circulation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MRA</a:t>
            </a:r>
            <a:endParaRPr lang="en-US" dirty="0"/>
          </a:p>
        </p:txBody>
      </p:sp>
      <p:pic>
        <p:nvPicPr>
          <p:cNvPr id="4" name="Content Placeholder 3" descr="MRA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587500"/>
            <a:ext cx="4572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Angiography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large parts of the body to be scanned quickly</a:t>
            </a:r>
          </a:p>
          <a:p>
            <a:r>
              <a:rPr lang="en-US" dirty="0" smtClean="0"/>
              <a:t>IV contrast, see multiple sections in planes</a:t>
            </a:r>
          </a:p>
          <a:p>
            <a:r>
              <a:rPr lang="en-US" dirty="0" smtClean="0"/>
              <a:t>Aorta, branches, aneurysms, leakages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of arterial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Esp</a:t>
            </a:r>
            <a:r>
              <a:rPr lang="en-US" dirty="0" smtClean="0"/>
              <a:t> in carotid arteries &amp; peripheral vessels</a:t>
            </a:r>
          </a:p>
          <a:p>
            <a:r>
              <a:rPr lang="en-US" dirty="0" smtClean="0"/>
              <a:t>Carotid neck arteries see plaques, luminal narrowing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FOR THE EXAM</a:t>
            </a:r>
          </a:p>
          <a:p>
            <a:r>
              <a:rPr lang="en-US" dirty="0" smtClean="0"/>
              <a:t>MAKE A STUDY SHEET ON THE TYPES OF INTERVENTIONAL RADIOLOGY USED IN CARDIOVASCULAR PATHOLOGY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372600" cy="1447800"/>
          </a:xfrm>
        </p:spPr>
        <p:txBody>
          <a:bodyPr/>
          <a:lstStyle/>
          <a:p>
            <a:r>
              <a:rPr lang="en-US" dirty="0" smtClean="0"/>
              <a:t>Degenerative valve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Calcific</a:t>
            </a:r>
            <a:r>
              <a:rPr lang="en-US" dirty="0" smtClean="0">
                <a:solidFill>
                  <a:srgbClr val="FF0000"/>
                </a:solidFill>
              </a:rPr>
              <a:t> aortic </a:t>
            </a:r>
            <a:r>
              <a:rPr lang="en-US" dirty="0" err="1" smtClean="0">
                <a:solidFill>
                  <a:srgbClr val="FF0000"/>
                </a:solidFill>
              </a:rPr>
              <a:t>stenosis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1)  degenerative CAVS:  calcification of aortic valve a/</a:t>
            </a:r>
            <a:r>
              <a:rPr lang="en-US" dirty="0" err="1" smtClean="0"/>
              <a:t>w</a:t>
            </a:r>
            <a:r>
              <a:rPr lang="en-US" dirty="0" smtClean="0"/>
              <a:t> increasing age</a:t>
            </a:r>
          </a:p>
          <a:p>
            <a:pPr lvl="1"/>
            <a:r>
              <a:rPr lang="en-US" dirty="0" smtClean="0"/>
              <a:t>2)  bicuspid CAVS:  	40 – 50 yrs age</a:t>
            </a:r>
          </a:p>
          <a:p>
            <a:pPr lvl="1"/>
            <a:endParaRPr lang="en-US" dirty="0" smtClean="0"/>
          </a:p>
          <a:p>
            <a:pPr lvl="1"/>
            <a:r>
              <a:rPr lang="en-US" b="1" i="1" dirty="0" smtClean="0"/>
              <a:t>In both types:  </a:t>
            </a:r>
            <a:r>
              <a:rPr lang="en-US" dirty="0" smtClean="0"/>
              <a:t>valves thicken with fibrosis, large masses of calcium may be found </a:t>
            </a:r>
            <a:r>
              <a:rPr lang="en-US" dirty="0" err="1" smtClean="0"/>
              <a:t>subendothelially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Effects:  1)  aortic </a:t>
            </a:r>
            <a:r>
              <a:rPr lang="en-US" dirty="0" err="1" smtClean="0">
                <a:solidFill>
                  <a:srgbClr val="FF0000"/>
                </a:solidFill>
              </a:rPr>
              <a:t>stenosis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&gt; decreased valve lumen  reduced systolic flow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2)  aortic regurgitation&gt; </a:t>
            </a:r>
            <a:r>
              <a:rPr lang="en-US" dirty="0" smtClean="0"/>
              <a:t>increase valve rigidity &gt; no close valves &gt; backflow into the LV during diastole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Stenosis</a:t>
            </a:r>
            <a:r>
              <a:rPr lang="en-US" dirty="0" smtClean="0"/>
              <a:t> &amp; regurgitation BOTH result in LVH (Left ventricular hypertrophy), coronary insufficiency, syncope, sudden death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1447800"/>
          </a:xfrm>
        </p:spPr>
        <p:txBody>
          <a:bodyPr/>
          <a:lstStyle/>
          <a:p>
            <a:r>
              <a:rPr lang="en-US" sz="4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Myxomatous</a:t>
            </a:r>
            <a:r>
              <a:rPr lang="en-US" sz="4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degeneration of mitral valve (FLOPPY VALVE)</a:t>
            </a:r>
            <a:endParaRPr lang="en-US" sz="4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38100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9876BE"/>
                </a:solidFill>
              </a:rPr>
              <a:t>IDIOPATHIC PROLAPSE OF MITRAL VALVE LEAFLETS: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leaflets are thickened, with abnormal collagen and excess deposits of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mucopolysaccharides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rgbClr val="9876BE"/>
                </a:solidFill>
              </a:rPr>
              <a:t>Net result: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mild valve incompetence, risk of rupture of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chordae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&gt; valve incompetence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Rheumatic heart disease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Rheumatic fever:  </a:t>
            </a:r>
            <a:r>
              <a:rPr lang="en-US" dirty="0" smtClean="0"/>
              <a:t>immune disorder that follows 2 – 3 weeks after </a:t>
            </a:r>
            <a:r>
              <a:rPr lang="en-US" dirty="0" err="1" smtClean="0"/>
              <a:t>stretococcal</a:t>
            </a:r>
            <a:r>
              <a:rPr lang="en-US" dirty="0" smtClean="0"/>
              <a:t> infection, usually </a:t>
            </a:r>
            <a:r>
              <a:rPr lang="en-US" dirty="0" err="1" smtClean="0"/>
              <a:t>tonsilitis</a:t>
            </a:r>
            <a:r>
              <a:rPr lang="en-US" dirty="0" smtClean="0"/>
              <a:t> or </a:t>
            </a:r>
            <a:r>
              <a:rPr lang="en-US" dirty="0" err="1" smtClean="0"/>
              <a:t>pharyngitis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Epidemiology:</a:t>
            </a:r>
            <a:r>
              <a:rPr lang="en-US" dirty="0" smtClean="0"/>
              <a:t>  children 5 – 15 </a:t>
            </a:r>
            <a:r>
              <a:rPr lang="en-US" dirty="0" err="1" smtClean="0"/>
              <a:t>yo</a:t>
            </a:r>
            <a:r>
              <a:rPr lang="en-US" dirty="0" smtClean="0"/>
              <a:t>, Africa, Middle east, India, associated with poor nutrition &amp; overcrowding</a:t>
            </a:r>
          </a:p>
          <a:p>
            <a:r>
              <a:rPr lang="en-US" dirty="0" smtClean="0">
                <a:solidFill>
                  <a:srgbClr val="9876BE"/>
                </a:solidFill>
              </a:rPr>
              <a:t>Pathogenesis:</a:t>
            </a:r>
            <a:r>
              <a:rPr lang="en-US" dirty="0" smtClean="0"/>
              <a:t>  susceptible individuals develop antibodies to antigens produced by strains of streptococci, Abs cross react with HOST 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f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85800"/>
            <a:ext cx="81534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0" y="4495800"/>
            <a:ext cx="8839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9547"/>
                </a:solidFill>
              </a:rPr>
              <a:t>Heart:  </a:t>
            </a:r>
            <a:r>
              <a:rPr lang="en-US" dirty="0" err="1" smtClean="0">
                <a:solidFill>
                  <a:srgbClr val="929547"/>
                </a:solidFill>
              </a:rPr>
              <a:t>pericarditis</a:t>
            </a:r>
            <a:r>
              <a:rPr lang="en-US" dirty="0" smtClean="0">
                <a:solidFill>
                  <a:srgbClr val="929547"/>
                </a:solidFill>
              </a:rPr>
              <a:t>, </a:t>
            </a:r>
            <a:r>
              <a:rPr lang="en-US" dirty="0" err="1" smtClean="0">
                <a:solidFill>
                  <a:srgbClr val="929547"/>
                </a:solidFill>
              </a:rPr>
              <a:t>myocarditis</a:t>
            </a:r>
            <a:r>
              <a:rPr lang="en-US" dirty="0" smtClean="0">
                <a:solidFill>
                  <a:srgbClr val="929547"/>
                </a:solidFill>
              </a:rPr>
              <a:t>, </a:t>
            </a:r>
            <a:r>
              <a:rPr lang="en-US" dirty="0" err="1" smtClean="0">
                <a:solidFill>
                  <a:srgbClr val="929547"/>
                </a:solidFill>
              </a:rPr>
              <a:t>endocarditis</a:t>
            </a:r>
            <a:r>
              <a:rPr lang="en-US" dirty="0" smtClean="0">
                <a:solidFill>
                  <a:srgbClr val="929547"/>
                </a:solidFill>
              </a:rPr>
              <a:t> (PANCARDITIS)</a:t>
            </a:r>
          </a:p>
          <a:p>
            <a:r>
              <a:rPr lang="en-US" dirty="0" smtClean="0">
                <a:solidFill>
                  <a:srgbClr val="929547"/>
                </a:solidFill>
              </a:rPr>
              <a:t>Joints:  </a:t>
            </a:r>
            <a:r>
              <a:rPr lang="en-US" dirty="0" err="1" smtClean="0">
                <a:solidFill>
                  <a:srgbClr val="929547"/>
                </a:solidFill>
              </a:rPr>
              <a:t>polyarthritis</a:t>
            </a:r>
            <a:endParaRPr lang="en-US" dirty="0" smtClean="0">
              <a:solidFill>
                <a:srgbClr val="929547"/>
              </a:solidFill>
            </a:endParaRPr>
          </a:p>
          <a:p>
            <a:r>
              <a:rPr lang="en-US" dirty="0" smtClean="0">
                <a:solidFill>
                  <a:srgbClr val="929547"/>
                </a:solidFill>
              </a:rPr>
              <a:t>Skin:  subcutaneous nodules &amp; </a:t>
            </a:r>
            <a:r>
              <a:rPr lang="en-US" dirty="0" err="1" smtClean="0">
                <a:solidFill>
                  <a:srgbClr val="929547"/>
                </a:solidFill>
              </a:rPr>
              <a:t>erythema</a:t>
            </a:r>
            <a:r>
              <a:rPr lang="en-US" dirty="0" smtClean="0">
                <a:solidFill>
                  <a:srgbClr val="929547"/>
                </a:solidFill>
              </a:rPr>
              <a:t> </a:t>
            </a:r>
            <a:r>
              <a:rPr lang="en-US" dirty="0" err="1" smtClean="0">
                <a:solidFill>
                  <a:srgbClr val="929547"/>
                </a:solidFill>
              </a:rPr>
              <a:t>marginatum</a:t>
            </a:r>
            <a:endParaRPr lang="en-US" dirty="0" smtClean="0">
              <a:solidFill>
                <a:srgbClr val="929547"/>
              </a:solidFill>
            </a:endParaRPr>
          </a:p>
          <a:p>
            <a:r>
              <a:rPr lang="en-US" dirty="0" smtClean="0">
                <a:solidFill>
                  <a:srgbClr val="929547"/>
                </a:solidFill>
              </a:rPr>
              <a:t>Arteries:  </a:t>
            </a:r>
            <a:r>
              <a:rPr lang="en-US" dirty="0" err="1" smtClean="0">
                <a:solidFill>
                  <a:srgbClr val="929547"/>
                </a:solidFill>
              </a:rPr>
              <a:t>arteritis</a:t>
            </a:r>
            <a:endParaRPr lang="en-US" dirty="0" smtClean="0">
              <a:solidFill>
                <a:srgbClr val="929547"/>
              </a:solidFill>
            </a:endParaRPr>
          </a:p>
          <a:p>
            <a:r>
              <a:rPr lang="en-US" dirty="0" smtClean="0">
                <a:solidFill>
                  <a:srgbClr val="929547"/>
                </a:solidFill>
              </a:rPr>
              <a:t>Most important * HEART:  repeated attacks lead to progressive fibrosis of </a:t>
            </a:r>
            <a:r>
              <a:rPr lang="en-US" dirty="0" err="1" smtClean="0">
                <a:solidFill>
                  <a:srgbClr val="929547"/>
                </a:solidFill>
              </a:rPr>
              <a:t>endocardium</a:t>
            </a:r>
            <a:r>
              <a:rPr lang="en-US" dirty="0" smtClean="0">
                <a:solidFill>
                  <a:srgbClr val="929547"/>
                </a:solidFill>
              </a:rPr>
              <a:t> &amp; valves  :</a:t>
            </a:r>
          </a:p>
          <a:p>
            <a:r>
              <a:rPr lang="en-US" dirty="0" smtClean="0">
                <a:solidFill>
                  <a:srgbClr val="929547"/>
                </a:solidFill>
              </a:rPr>
              <a:t>Chronic scarring of valves</a:t>
            </a:r>
            <a:endParaRPr lang="en-US" dirty="0">
              <a:solidFill>
                <a:srgbClr val="9295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47800"/>
          </a:xfrm>
        </p:spPr>
        <p:txBody>
          <a:bodyPr/>
          <a:lstStyle/>
          <a:p>
            <a:r>
              <a:rPr lang="en-US" dirty="0" smtClean="0"/>
              <a:t>Acute phase RH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76400"/>
            <a:ext cx="9143998" cy="495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929547"/>
                </a:solidFill>
              </a:rPr>
              <a:t>Pericarditis</a:t>
            </a:r>
            <a:r>
              <a:rPr lang="en-US" sz="3200" dirty="0" smtClean="0">
                <a:solidFill>
                  <a:srgbClr val="929547"/>
                </a:solidFill>
              </a:rPr>
              <a:t>:</a:t>
            </a:r>
            <a:r>
              <a:rPr lang="en-US" dirty="0" smtClean="0"/>
              <a:t>  acute inflammation of pericardium</a:t>
            </a:r>
          </a:p>
          <a:p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Myocarditis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 </a:t>
            </a:r>
            <a:r>
              <a:rPr lang="en-US" dirty="0" smtClean="0"/>
              <a:t>mild inflammation with muscle fiber necrosis</a:t>
            </a:r>
          </a:p>
          <a:p>
            <a:r>
              <a:rPr lang="en-US" sz="3200" dirty="0" err="1" smtClean="0">
                <a:solidFill>
                  <a:srgbClr val="3366FF"/>
                </a:solidFill>
              </a:rPr>
              <a:t>Endocarditis</a:t>
            </a:r>
            <a:r>
              <a:rPr lang="en-US" sz="3200" dirty="0" smtClean="0">
                <a:solidFill>
                  <a:srgbClr val="3366FF"/>
                </a:solidFill>
              </a:rPr>
              <a:t>:  </a:t>
            </a:r>
            <a:r>
              <a:rPr lang="en-US" dirty="0" smtClean="0"/>
              <a:t>mitral valves most prone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116</TotalTime>
  <Words>1790</Words>
  <Application>Microsoft Macintosh PowerPoint</Application>
  <PresentationFormat>On-screen Show (4:3)</PresentationFormat>
  <Paragraphs>229</Paragraphs>
  <Slides>46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Venture</vt:lpstr>
      <vt:lpstr>RAD 204 PATHOLOGY</vt:lpstr>
      <vt:lpstr>overview</vt:lpstr>
      <vt:lpstr>HEART VALVE DISEASE</vt:lpstr>
      <vt:lpstr>Slide 4</vt:lpstr>
      <vt:lpstr>Degenerative valve disease</vt:lpstr>
      <vt:lpstr>Myxomatous degeneration of mitral valve (FLOPPY VALVE)</vt:lpstr>
      <vt:lpstr>Rheumatic heart disease</vt:lpstr>
      <vt:lpstr>Slide 8</vt:lpstr>
      <vt:lpstr>Acute phase RH disease</vt:lpstr>
      <vt:lpstr>Chronic phase RH disease</vt:lpstr>
      <vt:lpstr>Infective endocarditis</vt:lpstr>
      <vt:lpstr>Slide 12</vt:lpstr>
      <vt:lpstr>Infective endocarditis morphology</vt:lpstr>
      <vt:lpstr>Slide 14</vt:lpstr>
      <vt:lpstr>Causative organisms IE</vt:lpstr>
      <vt:lpstr>Types of IE</vt:lpstr>
      <vt:lpstr>Clinical manifestations of IE</vt:lpstr>
      <vt:lpstr>Marantic endocarditis</vt:lpstr>
      <vt:lpstr>LIBMAN SACKS (SLE) ENDOCARDITIS</vt:lpstr>
      <vt:lpstr>Diseases of the myocardium</vt:lpstr>
      <vt:lpstr>primary</vt:lpstr>
      <vt:lpstr>Slide 22</vt:lpstr>
      <vt:lpstr>secondary</vt:lpstr>
      <vt:lpstr>Neoplasms of heart</vt:lpstr>
      <vt:lpstr>Slide 25</vt:lpstr>
      <vt:lpstr>Disease of pericardium</vt:lpstr>
      <vt:lpstr>Slide 27</vt:lpstr>
      <vt:lpstr>Slide 28</vt:lpstr>
      <vt:lpstr>Cardiac tamponade</vt:lpstr>
      <vt:lpstr>PERICARDITIS</vt:lpstr>
      <vt:lpstr>ANEURYSMS</vt:lpstr>
      <vt:lpstr>Slide 32</vt:lpstr>
      <vt:lpstr>AETIOLOGY &amp; PATHOGENESIS</vt:lpstr>
      <vt:lpstr>ABDOMINAL AORTIC ANEURYSMS</vt:lpstr>
      <vt:lpstr>Slide 35</vt:lpstr>
      <vt:lpstr>radiology</vt:lpstr>
      <vt:lpstr>Aortic Dissection</vt:lpstr>
      <vt:lpstr>CONSEQUENCES</vt:lpstr>
      <vt:lpstr>diagnosis</vt:lpstr>
      <vt:lpstr>Diagnostic angiography</vt:lpstr>
      <vt:lpstr>Slide 41</vt:lpstr>
      <vt:lpstr>Magnetic resonance angiography</vt:lpstr>
      <vt:lpstr>MRA</vt:lpstr>
      <vt:lpstr>CT Angiography</vt:lpstr>
      <vt:lpstr>Ultrasound of arterial system</vt:lpstr>
      <vt:lpstr>HOMEWORK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204 PATHOLOGY</dc:title>
  <dc:creator>shai hussein</dc:creator>
  <cp:lastModifiedBy>shai hussein</cp:lastModifiedBy>
  <cp:revision>14</cp:revision>
  <dcterms:created xsi:type="dcterms:W3CDTF">2013-10-20T17:16:08Z</dcterms:created>
  <dcterms:modified xsi:type="dcterms:W3CDTF">2013-10-20T17:16:19Z</dcterms:modified>
</cp:coreProperties>
</file>