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E8C-741E-004E-A416-BCFBA91AB085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EFCEA-C667-564D-9C7B-4B785EB53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4AD5E1-8156-2C43-9770-D24C51E07992}" type="slidenum">
              <a:rPr lang="en-GB">
                <a:ea typeface="Lucida Sans Unicode" charset="0"/>
                <a:cs typeface="Lucida Sans Unicode" charset="0"/>
              </a:rPr>
              <a:pPr/>
              <a:t>2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ED7F7B-9B3B-FD40-97A2-0C00DFE7E8CE}" type="slidenum">
              <a:rPr lang="en-GB">
                <a:ea typeface="Lucida Sans Unicode" charset="0"/>
                <a:cs typeface="Lucida Sans Unicode" charset="0"/>
              </a:rPr>
              <a:pPr/>
              <a:t>11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F8AEB0-7E02-164A-A99C-54EF96C062EF}" type="slidenum">
              <a:rPr lang="en-GB">
                <a:ea typeface="Lucida Sans Unicode" charset="0"/>
                <a:cs typeface="Lucida Sans Unicode" charset="0"/>
              </a:rPr>
              <a:pPr/>
              <a:t>12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The transition of a normally squamous esophageal mucosa to a glandular or “intestinal” type of a mucosa is called BARRETTS.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11D0D08-9D84-2C4B-B02B-B30ABDD95630}" type="slidenum">
              <a:rPr lang="en-GB">
                <a:ea typeface="Lucida Sans Unicode" charset="0"/>
                <a:cs typeface="Lucida Sans Unicode" charset="0"/>
              </a:rPr>
              <a:pPr/>
              <a:t>13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1471947-71A5-834D-AADE-6ADCBA040882}" type="slidenum">
              <a:rPr lang="en-GB">
                <a:ea typeface="Lucida Sans Unicode" charset="0"/>
                <a:cs typeface="Lucida Sans Unicode" charset="0"/>
              </a:rPr>
              <a:pPr/>
              <a:t>14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Moving down the GI tract, next stop: Stomach!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A20F950-5FE3-3144-B29C-0C2B1729F2C3}" type="slidenum">
              <a:rPr lang="en-GB">
                <a:ea typeface="Lucida Sans Unicode" charset="0"/>
                <a:cs typeface="Lucida Sans Unicode" charset="0"/>
              </a:rPr>
              <a:pPr/>
              <a:t>15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4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CB5859-4C87-D94F-A6BF-4C0C4310EF7D}" type="slidenum">
              <a:rPr lang="en-GB">
                <a:ea typeface="Lucida Sans Unicode" charset="0"/>
                <a:cs typeface="Lucida Sans Unicode" charset="0"/>
              </a:rPr>
              <a:pPr/>
              <a:t>3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6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Calibri" charset="0"/>
                <a:ea typeface="Lucida Sans Unicode" charset="0"/>
                <a:cs typeface="Lucida Sans Unicode" charset="0"/>
              </a:rPr>
              <a:t>Candida, candida esophagitis in a HIV positive patient often is indicative of “full blown” AIDS.</a:t>
            </a:r>
          </a:p>
        </p:txBody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F902215-6DAA-FE48-AE0F-C9828C6F7624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A8CA937-95C1-6D42-B881-79495FE2FCB3}" type="slidenum">
              <a:rPr lang="en-GB">
                <a:ea typeface="Lucida Sans Unicode" charset="0"/>
                <a:cs typeface="Lucida Sans Unicode" charset="0"/>
              </a:rPr>
              <a:pPr/>
              <a:t>4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4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Calibri" charset="0"/>
                <a:ea typeface="Lucida Sans Unicode" charset="0"/>
                <a:cs typeface="Lucida Sans Unicode" charset="0"/>
              </a:rPr>
              <a:t>Herpes, from the points of view of the endoscopist and the pathologist. Might these large nucleolated cells be exfoliated as “Tzanck” cells? Answer: YES</a:t>
            </a:r>
          </a:p>
        </p:txBody>
      </p:sp>
      <p:sp>
        <p:nvSpPr>
          <p:cNvPr id="8192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0D03E83-33CE-7544-93F4-6934329EA6FC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8D0033-00DB-CC4A-B588-5903DB5FECAA}" type="slidenum">
              <a:rPr lang="en-GB">
                <a:ea typeface="Lucida Sans Unicode" charset="0"/>
                <a:cs typeface="Lucida Sans Unicode" charset="0"/>
              </a:rPr>
              <a:pPr/>
              <a:t>5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6987D8-A715-6548-BAA7-8A642B2C5534}" type="slidenum">
              <a:rPr lang="en-GB">
                <a:ea typeface="Lucida Sans Unicode" charset="0"/>
                <a:cs typeface="Lucida Sans Unicode" charset="0"/>
              </a:rPr>
              <a:pPr/>
              <a:t>6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0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Calibri" charset="0"/>
                <a:ea typeface="Lucida Sans Unicode" charset="0"/>
                <a:cs typeface="Lucida Sans Unicode" charset="0"/>
              </a:rPr>
              <a:t>The very BEST way to classify ALL tumors of a major organ is to remember its basic HISTOLOGY.</a:t>
            </a:r>
          </a:p>
          <a:p>
            <a:pPr eaLnBrk="1" hangingPunct="1">
              <a:spcBef>
                <a:spcPct val="0"/>
              </a:spcBef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Calibri" charset="0"/>
                <a:ea typeface="Lucida Sans Unicode" charset="0"/>
                <a:cs typeface="Lucida Sans Unicode" charset="0"/>
              </a:rPr>
              <a:t>You do NOT need to memorize a stupid list from a pathology lecture, just remember an organ’s native cells!</a:t>
            </a: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7AA761C-A16F-5E45-A000-819D1A69D5FC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GB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B78A19-E9A7-BF47-8217-E5DF97682274}" type="slidenum">
              <a:rPr lang="en-GB">
                <a:ea typeface="Lucida Sans Unicode" charset="0"/>
                <a:cs typeface="Lucida Sans Unicode" charset="0"/>
              </a:rPr>
              <a:pPr/>
              <a:t>7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21BB57-D113-B147-8A2B-8243321A7F5D}" type="slidenum">
              <a:rPr lang="en-GB">
                <a:ea typeface="Lucida Sans Unicode" charset="0"/>
                <a:cs typeface="Lucida Sans Unicode" charset="0"/>
              </a:rPr>
              <a:pPr/>
              <a:t>8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158190B-5633-0E40-B7D5-C8CF5C60818B}" type="slidenum">
              <a:rPr lang="en-GB">
                <a:ea typeface="Lucida Sans Unicode" charset="0"/>
                <a:cs typeface="Lucida Sans Unicode" charset="0"/>
              </a:rPr>
              <a:pPr/>
              <a:t>9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Would you call this squamous “dysplasia”? Answer: YES</a:t>
            </a:r>
          </a:p>
          <a:p>
            <a:r>
              <a:rPr lang="en-US">
                <a:latin typeface="Times New Roman" charset="0"/>
              </a:rPr>
              <a:t>Would your fear it would develop into squamous cell carcinoma? Answer: YES</a:t>
            </a:r>
          </a:p>
          <a:p>
            <a:r>
              <a:rPr lang="en-US">
                <a:latin typeface="Times New Roman" charset="0"/>
              </a:rPr>
              <a:t>Does it always? Answer: NO</a:t>
            </a:r>
          </a:p>
          <a:p>
            <a:r>
              <a:rPr lang="en-US">
                <a:latin typeface="Times New Roman" charset="0"/>
              </a:rPr>
              <a:t>Does it usually? Answer: With time, YES, but that time may be years and years.</a:t>
            </a: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9B4433-ED65-834E-8527-7437D539637E}" type="slidenum">
              <a:rPr lang="en-GB">
                <a:ea typeface="Lucida Sans Unicode" charset="0"/>
                <a:cs typeface="Lucida Sans Unicode" charset="0"/>
              </a:rPr>
              <a:pPr/>
              <a:t>10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Why is a cancer in the LOWER part of an esophagus MUCH less likely to be SQUAMOUS, than in the UPPER part?  Answer: Barretts.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4184-7600-7242-9F0E-C5615A3E7790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81D4-9219-D749-B234-7DF8725DB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4184-7600-7242-9F0E-C5615A3E7790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81D4-9219-D749-B234-7DF8725DB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4184-7600-7242-9F0E-C5615A3E7790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81D4-9219-D749-B234-7DF8725DB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BF50B-43DC-DC49-B292-F53CA6F176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4184-7600-7242-9F0E-C5615A3E7790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81D4-9219-D749-B234-7DF8725DB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4184-7600-7242-9F0E-C5615A3E7790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81D4-9219-D749-B234-7DF8725DB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4184-7600-7242-9F0E-C5615A3E7790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81D4-9219-D749-B234-7DF8725DB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4184-7600-7242-9F0E-C5615A3E7790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81D4-9219-D749-B234-7DF8725DB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4184-7600-7242-9F0E-C5615A3E7790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81D4-9219-D749-B234-7DF8725DB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4184-7600-7242-9F0E-C5615A3E7790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81D4-9219-D749-B234-7DF8725DB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4184-7600-7242-9F0E-C5615A3E7790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81D4-9219-D749-B234-7DF8725DB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4184-7600-7242-9F0E-C5615A3E7790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81D4-9219-D749-B234-7DF8725DB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64184-7600-7242-9F0E-C5615A3E7790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F81D4-9219-D749-B234-7DF8725DB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5867400" cy="688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0000FF"/>
              </a:buClr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600">
                <a:solidFill>
                  <a:srgbClr val="7878DE"/>
                </a:solidFill>
                <a:latin typeface="Calibri" charset="0"/>
              </a:rPr>
              <a:t>ADENOCARCINOMA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286000"/>
            <a:ext cx="8504238" cy="1903413"/>
            <a:chOff x="192" y="912"/>
            <a:chExt cx="5357" cy="1199"/>
          </a:xfrm>
        </p:grpSpPr>
        <p:pic>
          <p:nvPicPr>
            <p:cNvPr id="9728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912"/>
              <a:ext cx="5358" cy="1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7285" name="Text Box 4"/>
            <p:cNvSpPr txBox="1">
              <a:spLocks noChangeArrowheads="1"/>
            </p:cNvSpPr>
            <p:nvPr/>
          </p:nvSpPr>
          <p:spPr bwMode="auto">
            <a:xfrm>
              <a:off x="192" y="912"/>
              <a:ext cx="5358" cy="1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113"/>
            <a:ext cx="8382000" cy="686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4613"/>
            <a:ext cx="8229600" cy="458787"/>
          </a:xfrm>
        </p:spPr>
        <p:txBody>
          <a:bodyPr lIns="0" tIns="0" rIns="0" bIns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srgbClr val="2323D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STOMACH OVERVIEW</a:t>
            </a:r>
            <a:endParaRPr lang="en-GB" dirty="0">
              <a:solidFill>
                <a:srgbClr val="2323DC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85800"/>
            <a:ext cx="9144000" cy="6029325"/>
          </a:xfrm>
        </p:spPr>
        <p:txBody>
          <a:bodyPr lIns="0" tIns="0" rIns="0" bIns="0" anchor="ctr">
            <a:normAutofit lnSpcReduction="10000"/>
          </a:bodyPr>
          <a:lstStyle/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FF"/>
                </a:solidFill>
              </a:rPr>
              <a:t>NORMAL: Anat., Histo, Physio.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FF"/>
                </a:solidFill>
              </a:rPr>
              <a:t>PATHOLOGY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FF"/>
                </a:solidFill>
              </a:rPr>
              <a:t>	CONGENITAL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FF"/>
                </a:solidFill>
              </a:rPr>
              <a:t>	GASTRITIS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FF"/>
                </a:solidFill>
              </a:rPr>
              <a:t>	PEPTIC ULCER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FF"/>
                </a:solidFill>
              </a:rPr>
              <a:t>	“HYPERTROPHIC” GASTRITIS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FF"/>
                </a:solidFill>
              </a:rPr>
              <a:t>	VARICES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FF"/>
                </a:solidFill>
              </a:rPr>
              <a:t>	TUMORS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FF"/>
                </a:solidFill>
              </a:rPr>
              <a:t>		BENIGN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FF"/>
                </a:solidFill>
              </a:rPr>
              <a:t>		ADENOCARCINOMA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FF"/>
                </a:solidFill>
              </a:rPr>
              <a:t>		OTHERS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39688"/>
            <a:ext cx="8229600" cy="765176"/>
          </a:xfrm>
        </p:spPr>
        <p:txBody>
          <a:bodyPr lIns="0" tIns="0" rIns="0" bIns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400">
                <a:solidFill>
                  <a:srgbClr val="7878D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ANATOMY</a:t>
            </a: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914400"/>
            <a:ext cx="8534400" cy="5791200"/>
          </a:xfrm>
        </p:spPr>
        <p:txBody>
          <a:bodyPr lIns="0" tIns="0" rIns="0" bIns="0" anchor="ctr">
            <a:normAutofit lnSpcReduction="10000"/>
          </a:bodyPr>
          <a:lstStyle/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solidFill>
                  <a:srgbClr val="7878DE"/>
                </a:solidFill>
              </a:rPr>
              <a:t>Cardia (esoph), Fundus (diaph), Body (acid), Antrum, Pylorus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solidFill>
                  <a:srgbClr val="7878DE"/>
                </a:solidFill>
              </a:rPr>
              <a:t>Greater/Lesser Curvatures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solidFill>
                  <a:srgbClr val="7878DE"/>
                </a:solidFill>
              </a:rPr>
              <a:t>1500-3000 ml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solidFill>
                  <a:srgbClr val="7878DE"/>
                </a:solidFill>
              </a:rPr>
              <a:t>Rugae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i="1">
                <a:solidFill>
                  <a:srgbClr val="7878DE"/>
                </a:solidFill>
              </a:rPr>
              <a:t>INNERVATION: </a:t>
            </a:r>
            <a:r>
              <a:rPr lang="en-GB" sz="3600">
                <a:solidFill>
                  <a:srgbClr val="7878DE"/>
                </a:solidFill>
              </a:rPr>
              <a:t>VAGUS, Sympathetic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i="1">
                <a:solidFill>
                  <a:srgbClr val="7878DE"/>
                </a:solidFill>
              </a:rPr>
              <a:t>VEINS: </a:t>
            </a:r>
            <a:r>
              <a:rPr lang="en-GB" sz="3600">
                <a:solidFill>
                  <a:srgbClr val="7878DE"/>
                </a:solidFill>
              </a:rPr>
              <a:t>Portal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i="1">
                <a:solidFill>
                  <a:srgbClr val="7878DE"/>
                </a:solidFill>
              </a:rPr>
              <a:t>Blood Supply:</a:t>
            </a:r>
            <a:r>
              <a:rPr lang="en-GB" i="1">
                <a:solidFill>
                  <a:srgbClr val="7878DE"/>
                </a:solidFill>
              </a:rPr>
              <a:t> </a:t>
            </a:r>
            <a:r>
              <a:rPr lang="en-GB">
                <a:solidFill>
                  <a:srgbClr val="7878DE"/>
                </a:solidFill>
              </a:rPr>
              <a:t>RG, LG, RGE(O), LGE(O), SG, </a:t>
            </a:r>
            <a:r>
              <a:rPr lang="en-GB" u="sng">
                <a:solidFill>
                  <a:srgbClr val="7878DE"/>
                </a:solidFill>
              </a:rPr>
              <a:t>ALL</a:t>
            </a:r>
            <a:r>
              <a:rPr lang="en-GB">
                <a:solidFill>
                  <a:srgbClr val="7878DE"/>
                </a:solidFill>
              </a:rPr>
              <a:t> 3 branches of the celiac, no matter what the variations may be. 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7878DE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304800" y="-220663"/>
            <a:ext cx="83820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0000FF"/>
              </a:buClr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8800">
                <a:solidFill>
                  <a:srgbClr val="009973"/>
                </a:solidFill>
                <a:latin typeface="Calibri" charset="0"/>
              </a:rPr>
              <a:t>OESOPHAGITIS</a:t>
            </a:r>
          </a:p>
        </p:txBody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683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lnSpc>
                <a:spcPct val="100000"/>
              </a:lnSpc>
              <a:spcBef>
                <a:spcPts val="1100"/>
              </a:spcBef>
              <a:buClr>
                <a:srgbClr val="FF00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>
                <a:solidFill>
                  <a:srgbClr val="009973"/>
                </a:solidFill>
                <a:latin typeface="Calibri" charset="0"/>
              </a:rPr>
              <a:t>CHEMICAL</a:t>
            </a:r>
          </a:p>
          <a:p>
            <a:pPr marL="741363" lvl="1" indent="-284163">
              <a:lnSpc>
                <a:spcPct val="100000"/>
              </a:lnSpc>
              <a:spcBef>
                <a:spcPts val="900"/>
              </a:spcBef>
              <a:buClr>
                <a:srgbClr val="CC0066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>
                <a:solidFill>
                  <a:srgbClr val="CC0066"/>
                </a:solidFill>
                <a:latin typeface="Calibri" charset="0"/>
              </a:rPr>
              <a:t>LYE (suicide attempts) with strictures</a:t>
            </a:r>
          </a:p>
          <a:p>
            <a:pPr marL="741363" lvl="1" indent="-284163">
              <a:lnSpc>
                <a:spcPct val="100000"/>
              </a:lnSpc>
              <a:spcBef>
                <a:spcPts val="900"/>
              </a:spcBef>
              <a:buClr>
                <a:srgbClr val="CC0066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>
                <a:solidFill>
                  <a:srgbClr val="CC0066"/>
                </a:solidFill>
                <a:latin typeface="Calibri" charset="0"/>
              </a:rPr>
              <a:t>Alcohol</a:t>
            </a:r>
          </a:p>
          <a:p>
            <a:pPr marL="741363" lvl="1" indent="-284163">
              <a:lnSpc>
                <a:spcPct val="100000"/>
              </a:lnSpc>
              <a:spcBef>
                <a:spcPts val="900"/>
              </a:spcBef>
              <a:buClr>
                <a:srgbClr val="CC0066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>
                <a:solidFill>
                  <a:srgbClr val="CC0066"/>
                </a:solidFill>
                <a:latin typeface="Calibri" charset="0"/>
              </a:rPr>
              <a:t>Extremely HOT drinks</a:t>
            </a:r>
          </a:p>
          <a:p>
            <a:pPr marL="741363" lvl="1" indent="-284163">
              <a:lnSpc>
                <a:spcPct val="100000"/>
              </a:lnSpc>
              <a:spcBef>
                <a:spcPts val="900"/>
              </a:spcBef>
              <a:buClr>
                <a:srgbClr val="CC0066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>
                <a:solidFill>
                  <a:srgbClr val="CC0066"/>
                </a:solidFill>
                <a:latin typeface="Calibri" charset="0"/>
              </a:rPr>
              <a:t>CHEMO (often harmful to ALL high turnover mucosas)</a:t>
            </a:r>
          </a:p>
          <a:p>
            <a:pPr marL="341313" indent="-341313">
              <a:lnSpc>
                <a:spcPct val="100000"/>
              </a:lnSpc>
              <a:spcBef>
                <a:spcPts val="1100"/>
              </a:spcBef>
              <a:buClr>
                <a:srgbClr val="FF00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>
                <a:solidFill>
                  <a:srgbClr val="009973"/>
                </a:solidFill>
                <a:latin typeface="Calibri" charset="0"/>
              </a:rPr>
              <a:t>INFECTIOUS</a:t>
            </a:r>
          </a:p>
          <a:p>
            <a:pPr marL="741363" lvl="1" indent="-284163">
              <a:lnSpc>
                <a:spcPct val="100000"/>
              </a:lnSpc>
              <a:spcBef>
                <a:spcPts val="900"/>
              </a:spcBef>
              <a:buClr>
                <a:srgbClr val="CC0066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>
                <a:solidFill>
                  <a:srgbClr val="CC0066"/>
                </a:solidFill>
                <a:latin typeface="Calibri" charset="0"/>
              </a:rPr>
              <a:t>HSV, CMV, Fungal (especially CANDIDA)</a:t>
            </a:r>
            <a:r>
              <a:rPr lang="ar-sa" sz="2600">
                <a:solidFill>
                  <a:srgbClr val="CC0066"/>
                </a:solidFill>
                <a:latin typeface="Calibri" charset="0"/>
              </a:rPr>
              <a:t>‏</a:t>
            </a:r>
            <a:endParaRPr lang="en-GB" sz="2600">
              <a:solidFill>
                <a:srgbClr val="CC0066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0" y="-220663"/>
            <a:ext cx="91440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0000FF"/>
              </a:buClr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009973"/>
                </a:solidFill>
                <a:latin typeface="Calibri" charset="0"/>
              </a:rPr>
              <a:t>OESOPHAGITIS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066800"/>
            <a:ext cx="3351213" cy="3559175"/>
            <a:chOff x="336" y="672"/>
            <a:chExt cx="2111" cy="2242"/>
          </a:xfrm>
        </p:grpSpPr>
        <p:pic>
          <p:nvPicPr>
            <p:cNvPr id="7885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672"/>
              <a:ext cx="2112" cy="22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8855" name="Text Box 4"/>
            <p:cNvSpPr txBox="1">
              <a:spLocks noChangeArrowheads="1"/>
            </p:cNvSpPr>
            <p:nvPr/>
          </p:nvSpPr>
          <p:spPr bwMode="auto">
            <a:xfrm>
              <a:off x="336" y="672"/>
              <a:ext cx="2112" cy="22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066800"/>
            <a:ext cx="3389313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885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265613"/>
            <a:ext cx="4038600" cy="259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0" y="-220663"/>
            <a:ext cx="91440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0000FF"/>
              </a:buClr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8800">
                <a:solidFill>
                  <a:srgbClr val="009973"/>
                </a:solidFill>
                <a:latin typeface="Calibri" charset="0"/>
              </a:rPr>
              <a:t>OESOPHAGITIS</a:t>
            </a: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5257800" cy="493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4888" y="1085850"/>
            <a:ext cx="4329112" cy="577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457200" y="-76200"/>
            <a:ext cx="8229600" cy="184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0000FF"/>
              </a:buClr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400">
                <a:solidFill>
                  <a:srgbClr val="009973"/>
                </a:solidFill>
                <a:latin typeface="Calibri" charset="0"/>
              </a:rPr>
              <a:t>TUMORS</a:t>
            </a: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lnSpc>
                <a:spcPct val="100000"/>
              </a:lnSpc>
              <a:spcBef>
                <a:spcPts val="1350"/>
              </a:spcBef>
              <a:buClr>
                <a:srgbClr val="CC0066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5400" b="1">
                <a:solidFill>
                  <a:srgbClr val="CC0066"/>
                </a:solidFill>
                <a:latin typeface="Calibri" charset="0"/>
              </a:rPr>
              <a:t>BENIGN</a:t>
            </a:r>
          </a:p>
          <a:p>
            <a:pPr marL="341313" indent="-341313">
              <a:lnSpc>
                <a:spcPct val="100000"/>
              </a:lnSpc>
              <a:spcBef>
                <a:spcPts val="1350"/>
              </a:spcBef>
              <a:buClr>
                <a:srgbClr val="CC0066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5400" b="1">
                <a:solidFill>
                  <a:srgbClr val="CC0066"/>
                </a:solidFill>
                <a:latin typeface="Calibri" charset="0"/>
              </a:rPr>
              <a:t>MALIGNANT</a:t>
            </a:r>
          </a:p>
          <a:p>
            <a:pPr marL="741363" lvl="1" indent="-284163">
              <a:lnSpc>
                <a:spcPct val="100000"/>
              </a:lnSpc>
              <a:spcBef>
                <a:spcPts val="1200"/>
              </a:spcBef>
              <a:buClr>
                <a:srgbClr val="CC0066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800" b="1">
                <a:solidFill>
                  <a:srgbClr val="CC0066"/>
                </a:solidFill>
                <a:latin typeface="Calibri" charset="0"/>
              </a:rPr>
              <a:t>Squamous cell carcinoma</a:t>
            </a:r>
          </a:p>
          <a:p>
            <a:pPr marL="741363" lvl="1" indent="-284163">
              <a:lnSpc>
                <a:spcPct val="100000"/>
              </a:lnSpc>
              <a:spcBef>
                <a:spcPts val="1200"/>
              </a:spcBef>
              <a:buClr>
                <a:srgbClr val="CC0066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800" b="1">
                <a:solidFill>
                  <a:srgbClr val="CC0066"/>
                </a:solidFill>
                <a:latin typeface="Calibri" charset="0"/>
              </a:rPr>
              <a:t>Adenocarcinoma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0000FF"/>
              </a:buClr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400">
                <a:solidFill>
                  <a:srgbClr val="009973"/>
                </a:solidFill>
                <a:latin typeface="Calibri" charset="0"/>
              </a:rPr>
              <a:t>BENIGN TUMORS</a:t>
            </a: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371600"/>
            <a:ext cx="4648200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lnSpc>
                <a:spcPct val="100000"/>
              </a:lnSpc>
              <a:spcBef>
                <a:spcPts val="900"/>
              </a:spcBef>
              <a:buClr>
                <a:srgbClr val="CC0066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>
                <a:solidFill>
                  <a:srgbClr val="CC0066"/>
                </a:solidFill>
                <a:latin typeface="Calibri" charset="0"/>
              </a:rPr>
              <a:t>LEIOMYOMAS</a:t>
            </a:r>
          </a:p>
          <a:p>
            <a:pPr marL="341313" indent="-341313">
              <a:lnSpc>
                <a:spcPct val="100000"/>
              </a:lnSpc>
              <a:spcBef>
                <a:spcPts val="900"/>
              </a:spcBef>
              <a:buClr>
                <a:srgbClr val="CC0066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>
                <a:solidFill>
                  <a:srgbClr val="CC0066"/>
                </a:solidFill>
                <a:latin typeface="Calibri" charset="0"/>
              </a:rPr>
              <a:t>FIBROVASCULAR POLYPS</a:t>
            </a:r>
          </a:p>
          <a:p>
            <a:pPr marL="341313" indent="-341313">
              <a:lnSpc>
                <a:spcPct val="100000"/>
              </a:lnSpc>
              <a:spcBef>
                <a:spcPts val="900"/>
              </a:spcBef>
              <a:buClr>
                <a:srgbClr val="CC0066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>
                <a:solidFill>
                  <a:srgbClr val="CC0066"/>
                </a:solidFill>
                <a:latin typeface="Calibri" charset="0"/>
              </a:rPr>
              <a:t>CONDYLOMAS (HPV)</a:t>
            </a:r>
            <a:r>
              <a:rPr lang="ar-sa" sz="3600">
                <a:solidFill>
                  <a:srgbClr val="CC0066"/>
                </a:solidFill>
                <a:latin typeface="Calibri" charset="0"/>
              </a:rPr>
              <a:t>‏</a:t>
            </a:r>
            <a:endParaRPr lang="en-GB" sz="3600">
              <a:solidFill>
                <a:srgbClr val="CC0066"/>
              </a:solidFill>
              <a:latin typeface="Calibri" charset="0"/>
            </a:endParaRPr>
          </a:p>
          <a:p>
            <a:pPr marL="341313" indent="-341313">
              <a:lnSpc>
                <a:spcPct val="100000"/>
              </a:lnSpc>
              <a:spcBef>
                <a:spcPts val="900"/>
              </a:spcBef>
              <a:buClr>
                <a:srgbClr val="CC0066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>
                <a:solidFill>
                  <a:srgbClr val="CC0066"/>
                </a:solidFill>
                <a:latin typeface="Calibri" charset="0"/>
              </a:rPr>
              <a:t>LIPOMAS</a:t>
            </a:r>
          </a:p>
          <a:p>
            <a:pPr marL="341313" indent="-341313">
              <a:lnSpc>
                <a:spcPct val="100000"/>
              </a:lnSpc>
              <a:spcBef>
                <a:spcPts val="900"/>
              </a:spcBef>
              <a:buClr>
                <a:srgbClr val="CC0066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>
                <a:solidFill>
                  <a:srgbClr val="CC0066"/>
                </a:solidFill>
                <a:latin typeface="Calibri" charset="0"/>
              </a:rPr>
              <a:t>“GRANULATION” TISSUE (PSEUDOTUMOR)</a:t>
            </a:r>
            <a:r>
              <a:rPr lang="ar-sa" sz="3600">
                <a:solidFill>
                  <a:srgbClr val="CC0066"/>
                </a:solidFill>
                <a:latin typeface="Calibri" charset="0"/>
              </a:rPr>
              <a:t>‏</a:t>
            </a:r>
            <a:endParaRPr lang="en-GB" sz="3600">
              <a:solidFill>
                <a:srgbClr val="CC0066"/>
              </a:solidFill>
              <a:latin typeface="Calibri" charset="0"/>
            </a:endParaRPr>
          </a:p>
        </p:txBody>
      </p:sp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4114800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0" y="-166688"/>
            <a:ext cx="9144000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0000FF"/>
              </a:buClr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400" b="1">
                <a:solidFill>
                  <a:srgbClr val="009973"/>
                </a:solidFill>
                <a:latin typeface="Calibri" charset="0"/>
              </a:rPr>
              <a:t>SQUAMOUS CARCINOMA</a:t>
            </a:r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457200" y="2332038"/>
            <a:ext cx="8229600" cy="4373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lnSpc>
                <a:spcPct val="100000"/>
              </a:lnSpc>
              <a:spcBef>
                <a:spcPts val="1000"/>
              </a:spcBef>
              <a:buClr>
                <a:srgbClr val="CC0066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>
                <a:solidFill>
                  <a:srgbClr val="CC0066"/>
                </a:solidFill>
                <a:latin typeface="Calibri" charset="0"/>
              </a:rPr>
              <a:t>Nitrites/Nitrosamines</a:t>
            </a:r>
          </a:p>
          <a:p>
            <a:pPr marL="341313" indent="-341313">
              <a:lnSpc>
                <a:spcPct val="100000"/>
              </a:lnSpc>
              <a:spcBef>
                <a:spcPts val="1000"/>
              </a:spcBef>
              <a:buClr>
                <a:srgbClr val="CC0066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>
                <a:solidFill>
                  <a:srgbClr val="CC0066"/>
                </a:solidFill>
                <a:latin typeface="Calibri" charset="0"/>
              </a:rPr>
              <a:t>Betel</a:t>
            </a:r>
          </a:p>
          <a:p>
            <a:pPr marL="341313" indent="-341313">
              <a:lnSpc>
                <a:spcPct val="100000"/>
              </a:lnSpc>
              <a:spcBef>
                <a:spcPts val="1000"/>
              </a:spcBef>
              <a:buClr>
                <a:srgbClr val="CC0066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>
                <a:solidFill>
                  <a:srgbClr val="CC0066"/>
                </a:solidFill>
                <a:latin typeface="Calibri" charset="0"/>
              </a:rPr>
              <a:t>Fungi in food (nitrosamines)</a:t>
            </a:r>
          </a:p>
          <a:p>
            <a:pPr marL="341313" indent="-341313">
              <a:lnSpc>
                <a:spcPct val="100000"/>
              </a:lnSpc>
              <a:spcBef>
                <a:spcPts val="1000"/>
              </a:spcBef>
              <a:buClr>
                <a:srgbClr val="CC0066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>
                <a:solidFill>
                  <a:srgbClr val="CC0066"/>
                </a:solidFill>
                <a:latin typeface="Calibri" charset="0"/>
              </a:rPr>
              <a:t>Tobacco</a:t>
            </a:r>
          </a:p>
          <a:p>
            <a:pPr marL="341313" indent="-341313">
              <a:lnSpc>
                <a:spcPct val="100000"/>
              </a:lnSpc>
              <a:spcBef>
                <a:spcPts val="1000"/>
              </a:spcBef>
              <a:buClr>
                <a:srgbClr val="CC0066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>
                <a:solidFill>
                  <a:srgbClr val="CC0066"/>
                </a:solidFill>
                <a:latin typeface="Calibri" charset="0"/>
              </a:rPr>
              <a:t>Alcohol</a:t>
            </a:r>
          </a:p>
          <a:p>
            <a:pPr marL="341313" indent="-341313">
              <a:lnSpc>
                <a:spcPct val="100000"/>
              </a:lnSpc>
              <a:spcBef>
                <a:spcPts val="1000"/>
              </a:spcBef>
              <a:buClr>
                <a:srgbClr val="CC0066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>
                <a:solidFill>
                  <a:srgbClr val="CC0066"/>
                </a:solidFill>
                <a:latin typeface="Calibri" charset="0"/>
              </a:rPr>
              <a:t>oesophagitis?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0" y="-166688"/>
            <a:ext cx="9144000" cy="1385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0000FF"/>
              </a:buClr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4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SQUAMOUS CARCINOMA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0" y="2332038"/>
            <a:ext cx="91440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lnSpc>
                <a:spcPct val="100000"/>
              </a:lnSpc>
              <a:spcBef>
                <a:spcPts val="1000"/>
              </a:spcBef>
              <a:buClr>
                <a:srgbClr val="CC0066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DYSPLASIA</a:t>
            </a: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Wingdings" charset="2"/>
              </a:rPr>
              <a:t></a:t>
            </a: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IN-SITU</a:t>
            </a: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Wingdings" charset="2"/>
              </a:rPr>
              <a:t></a:t>
            </a: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INFILTRATION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800475"/>
            <a:ext cx="4953000" cy="305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Macintosh PowerPoint</Application>
  <PresentationFormat>On-screen Show (4:3)</PresentationFormat>
  <Paragraphs>79</Paragraphs>
  <Slides>15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STOMACH OVERVIEW</vt:lpstr>
      <vt:lpstr>ANATOMY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shai hussein</dc:creator>
  <cp:lastModifiedBy>shai hussein</cp:lastModifiedBy>
  <cp:revision>2</cp:revision>
  <dcterms:created xsi:type="dcterms:W3CDTF">2013-11-30T14:28:08Z</dcterms:created>
  <dcterms:modified xsi:type="dcterms:W3CDTF">2013-11-30T14:28:41Z</dcterms:modified>
</cp:coreProperties>
</file>