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notesSlides/notesSlide29.xml" ContentType="application/vnd.openxmlformats-officedocument.presentationml.notes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0" r:id="rId27"/>
    <p:sldId id="291" r:id="rId28"/>
    <p:sldId id="292" r:id="rId29"/>
    <p:sldId id="293"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64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0EA92-C03A-A048-9C2C-CE2D63739CD6}" type="datetimeFigureOut">
              <a:rPr lang="en-US" smtClean="0"/>
              <a:pPr/>
              <a:t>11/30/13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36F2B-034E-6849-94D1-0A5D81A1EA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a:latin typeface="Times New Roman" charset="0"/>
              </a:rPr>
              <a:t>The acute/chronic patterns of gastritis generally conform to the poly/mono principles we so often have referred to.  The “other” category of gastritis are also histologically based.</a:t>
            </a:r>
          </a:p>
        </p:txBody>
      </p:sp>
      <p:sp>
        <p:nvSpPr>
          <p:cNvPr id="126980" name="Slide Number Placeholder 3"/>
          <p:cNvSpPr>
            <a:spLocks noGrp="1"/>
          </p:cNvSpPr>
          <p:nvPr>
            <p:ph type="sldNum" sz="quarter"/>
          </p:nvPr>
        </p:nvSpPr>
        <p:spPr>
          <a:noFill/>
        </p:spPr>
        <p:txBody>
          <a:bodyPr/>
          <a:lstStyle/>
          <a:p>
            <a:fld id="{8AFBB766-49AC-7F4E-A4AC-0B81D05B1CE8}" type="slidenum">
              <a:rPr lang="en-GB"/>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latin typeface="Times New Roman" charset="0"/>
            </a:endParaRPr>
          </a:p>
        </p:txBody>
      </p:sp>
      <p:sp>
        <p:nvSpPr>
          <p:cNvPr id="145412" name="Slide Number Placeholder 3"/>
          <p:cNvSpPr>
            <a:spLocks noGrp="1"/>
          </p:cNvSpPr>
          <p:nvPr>
            <p:ph type="sldNum" sz="quarter"/>
          </p:nvPr>
        </p:nvSpPr>
        <p:spPr>
          <a:noFill/>
        </p:spPr>
        <p:txBody>
          <a:bodyPr/>
          <a:lstStyle/>
          <a:p>
            <a:fld id="{D4DCEEB3-A62D-BF4B-BC4A-E3DEC150A41D}" type="slidenum">
              <a:rPr lang="en-GB"/>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a:latin typeface="Times New Roman" charset="0"/>
            </a:endParaRPr>
          </a:p>
        </p:txBody>
      </p:sp>
      <p:sp>
        <p:nvSpPr>
          <p:cNvPr id="147460" name="Slide Number Placeholder 3"/>
          <p:cNvSpPr>
            <a:spLocks noGrp="1"/>
          </p:cNvSpPr>
          <p:nvPr>
            <p:ph type="sldNum" sz="quarter"/>
          </p:nvPr>
        </p:nvSpPr>
        <p:spPr>
          <a:noFill/>
        </p:spPr>
        <p:txBody>
          <a:bodyPr/>
          <a:lstStyle/>
          <a:p>
            <a:fld id="{F19108AC-CE83-AC47-8B0B-27247A7E1753}" type="slidenum">
              <a:rPr lang="en-GB"/>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lang="en-US">
                <a:latin typeface="Times New Roman" charset="0"/>
              </a:rPr>
              <a:t>Would this slide be seen in a REAL classroom to those sitting in the back row?</a:t>
            </a:r>
          </a:p>
        </p:txBody>
      </p:sp>
      <p:sp>
        <p:nvSpPr>
          <p:cNvPr id="149508" name="Slide Number Placeholder 3"/>
          <p:cNvSpPr>
            <a:spLocks noGrp="1"/>
          </p:cNvSpPr>
          <p:nvPr>
            <p:ph type="sldNum" sz="quarter"/>
          </p:nvPr>
        </p:nvSpPr>
        <p:spPr>
          <a:noFill/>
        </p:spPr>
        <p:txBody>
          <a:bodyPr/>
          <a:lstStyle/>
          <a:p>
            <a:fld id="{D80618E7-57EE-D846-81AE-393B0ADA92B0}" type="slidenum">
              <a:rPr lang="en-GB"/>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r>
              <a:rPr lang="en-US">
                <a:latin typeface="Times New Roman" charset="0"/>
              </a:rPr>
              <a:t>Please remember acute “stress” ulcers are highly related to an EXCESS of endogenous or exogenous steroids.</a:t>
            </a:r>
          </a:p>
          <a:p>
            <a:r>
              <a:rPr lang="en-US">
                <a:latin typeface="Times New Roman" charset="0"/>
              </a:rPr>
              <a:t>Not surprisingly, acute “ulcers” are likened to acute “gastritis”. Does this list look familiar?</a:t>
            </a:r>
          </a:p>
        </p:txBody>
      </p:sp>
      <p:sp>
        <p:nvSpPr>
          <p:cNvPr id="151556" name="Slide Number Placeholder 3"/>
          <p:cNvSpPr>
            <a:spLocks noGrp="1"/>
          </p:cNvSpPr>
          <p:nvPr>
            <p:ph type="sldNum" sz="quarter"/>
          </p:nvPr>
        </p:nvSpPr>
        <p:spPr>
          <a:noFill/>
        </p:spPr>
        <p:txBody>
          <a:bodyPr/>
          <a:lstStyle/>
          <a:p>
            <a:fld id="{415E5FC6-ED2B-D947-82B8-6E6C555E0399}" type="slidenum">
              <a:rPr lang="en-GB"/>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r>
              <a:rPr lang="en-US">
                <a:latin typeface="Times New Roman" charset="0"/>
              </a:rPr>
              <a:t>This type of acute “stress” ulcer is often confused with ulceration from gastric intubation, but intubation ulcers are usually more linear and less diffuse.</a:t>
            </a:r>
          </a:p>
          <a:p>
            <a:r>
              <a:rPr lang="en-US">
                <a:latin typeface="Times New Roman" charset="0"/>
              </a:rPr>
              <a:t>It is not at all unusual to see, at autopsy, stomachs that look like this in people whose death was preceded by extreme physiologic stress.</a:t>
            </a:r>
          </a:p>
        </p:txBody>
      </p:sp>
      <p:sp>
        <p:nvSpPr>
          <p:cNvPr id="153604" name="Slide Number Placeholder 3"/>
          <p:cNvSpPr>
            <a:spLocks noGrp="1"/>
          </p:cNvSpPr>
          <p:nvPr>
            <p:ph type="sldNum" sz="quarter"/>
          </p:nvPr>
        </p:nvSpPr>
        <p:spPr>
          <a:noFill/>
        </p:spPr>
        <p:txBody>
          <a:bodyPr/>
          <a:lstStyle/>
          <a:p>
            <a:fld id="{7A5C7E25-7248-DF49-9DE6-0F16CDEDA708}" type="slidenum">
              <a:rPr lang="en-GB"/>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a:latin typeface="Times New Roman" charset="0"/>
            </a:endParaRPr>
          </a:p>
        </p:txBody>
      </p:sp>
      <p:sp>
        <p:nvSpPr>
          <p:cNvPr id="155652" name="Slide Number Placeholder 3"/>
          <p:cNvSpPr>
            <a:spLocks noGrp="1"/>
          </p:cNvSpPr>
          <p:nvPr>
            <p:ph type="sldNum" sz="quarter"/>
          </p:nvPr>
        </p:nvSpPr>
        <p:spPr>
          <a:noFill/>
        </p:spPr>
        <p:txBody>
          <a:bodyPr/>
          <a:lstStyle/>
          <a:p>
            <a:fld id="{9BE64E1F-4015-1944-955D-218D41BBA591}" type="slidenum">
              <a:rPr lang="en-GB"/>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en-US">
                <a:latin typeface="Times New Roman" charset="0"/>
              </a:rPr>
              <a:t>*Probably better termed “hyperplastic” by the traditional classical definition, but, conventionally, called “hypertrophic”.</a:t>
            </a:r>
          </a:p>
        </p:txBody>
      </p:sp>
      <p:sp>
        <p:nvSpPr>
          <p:cNvPr id="157700" name="Slide Number Placeholder 3"/>
          <p:cNvSpPr>
            <a:spLocks noGrp="1"/>
          </p:cNvSpPr>
          <p:nvPr>
            <p:ph type="sldNum" sz="quarter"/>
          </p:nvPr>
        </p:nvSpPr>
        <p:spPr>
          <a:noFill/>
        </p:spPr>
        <p:txBody>
          <a:bodyPr/>
          <a:lstStyle/>
          <a:p>
            <a:fld id="{E290FCB4-2FC1-A84F-ADA5-981B1248A345}" type="slidenum">
              <a:rPr lang="en-GB"/>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a:latin typeface="Times New Roman" charset="0"/>
              </a:rPr>
              <a:t>Note that the “hypertrophy” is really various types of “hyperplasia”.</a:t>
            </a:r>
          </a:p>
        </p:txBody>
      </p:sp>
      <p:sp>
        <p:nvSpPr>
          <p:cNvPr id="159748" name="Slide Number Placeholder 3"/>
          <p:cNvSpPr>
            <a:spLocks noGrp="1"/>
          </p:cNvSpPr>
          <p:nvPr>
            <p:ph type="sldNum" sz="quarter"/>
          </p:nvPr>
        </p:nvSpPr>
        <p:spPr>
          <a:noFill/>
        </p:spPr>
        <p:txBody>
          <a:bodyPr/>
          <a:lstStyle/>
          <a:p>
            <a:fld id="{ED976188-98C5-5946-8C21-4263374445C5}" type="slidenum">
              <a:rPr lang="en-GB"/>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lang="en-US">
                <a:latin typeface="Times New Roman" charset="0"/>
              </a:rPr>
              <a:t>Note prominence or “cerebrated” appearance of rugae.</a:t>
            </a:r>
          </a:p>
          <a:p>
            <a:r>
              <a:rPr lang="en-US">
                <a:latin typeface="Times New Roman" charset="0"/>
              </a:rPr>
              <a:t>Hyperplastic  gastric mucosa necessitates an increase in surface area, i.e., rugal prominence.</a:t>
            </a:r>
          </a:p>
        </p:txBody>
      </p:sp>
      <p:sp>
        <p:nvSpPr>
          <p:cNvPr id="161796" name="Slide Number Placeholder 3"/>
          <p:cNvSpPr>
            <a:spLocks noGrp="1"/>
          </p:cNvSpPr>
          <p:nvPr>
            <p:ph type="sldNum" sz="quarter"/>
          </p:nvPr>
        </p:nvSpPr>
        <p:spPr>
          <a:noFill/>
        </p:spPr>
        <p:txBody>
          <a:bodyPr/>
          <a:lstStyle/>
          <a:p>
            <a:fld id="{E67FFAD3-C29C-384E-84DB-7BE7DB91B719}" type="slidenum">
              <a:rPr lang="en-GB"/>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en-US">
              <a:latin typeface="Times New Roman" charset="0"/>
            </a:endParaRPr>
          </a:p>
        </p:txBody>
      </p:sp>
      <p:sp>
        <p:nvSpPr>
          <p:cNvPr id="163844" name="Slide Number Placeholder 3"/>
          <p:cNvSpPr>
            <a:spLocks noGrp="1"/>
          </p:cNvSpPr>
          <p:nvPr>
            <p:ph type="sldNum" sz="quarter"/>
          </p:nvPr>
        </p:nvSpPr>
        <p:spPr>
          <a:noFill/>
        </p:spPr>
        <p:txBody>
          <a:bodyPr/>
          <a:lstStyle/>
          <a:p>
            <a:fld id="{58AAD896-0982-A449-A2CB-909DDB9D8570}" type="slidenum">
              <a:rPr lang="en-GB"/>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a:latin typeface="Times New Roman" charset="0"/>
              </a:rPr>
              <a:t>The concepts and histologic changes in acute and chronic follow of course the classic histologic principles:</a:t>
            </a:r>
          </a:p>
          <a:p>
            <a:r>
              <a:rPr lang="en-US">
                <a:latin typeface="Times New Roman" charset="0"/>
              </a:rPr>
              <a:t>Acute</a:t>
            </a:r>
            <a:r>
              <a:rPr lang="en-US">
                <a:latin typeface="Times New Roman" charset="0"/>
                <a:sym typeface="Wingdings" charset="2"/>
              </a:rPr>
              <a:t> polys</a:t>
            </a:r>
          </a:p>
          <a:p>
            <a:r>
              <a:rPr lang="en-US">
                <a:latin typeface="Times New Roman" charset="0"/>
                <a:sym typeface="Wingdings" charset="2"/>
              </a:rPr>
              <a:t>Chronic monos</a:t>
            </a:r>
          </a:p>
          <a:p>
            <a:endParaRPr lang="en-US">
              <a:latin typeface="Times New Roman" charset="0"/>
              <a:sym typeface="Wingdings" charset="2"/>
            </a:endParaRPr>
          </a:p>
          <a:p>
            <a:r>
              <a:rPr lang="en-US">
                <a:latin typeface="Times New Roman" charset="0"/>
                <a:sym typeface="Wingdings" charset="2"/>
              </a:rPr>
              <a:t>However, the main CLINICAL differentiation between acute and chronic gastritis would be the presence or absence of blood, respectively.</a:t>
            </a:r>
            <a:endParaRPr lang="en-US">
              <a:latin typeface="Times New Roman" charset="0"/>
            </a:endParaRPr>
          </a:p>
        </p:txBody>
      </p:sp>
      <p:sp>
        <p:nvSpPr>
          <p:cNvPr id="129028" name="Slide Number Placeholder 3"/>
          <p:cNvSpPr>
            <a:spLocks noGrp="1"/>
          </p:cNvSpPr>
          <p:nvPr>
            <p:ph type="sldNum" sz="quarter"/>
          </p:nvPr>
        </p:nvSpPr>
        <p:spPr>
          <a:noFill/>
        </p:spPr>
        <p:txBody>
          <a:bodyPr/>
          <a:lstStyle/>
          <a:p>
            <a:fld id="{3130CB45-9714-2148-A42D-FFB012654E35}" type="slidenum">
              <a:rPr lang="en-GB"/>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r>
              <a:rPr lang="en-US">
                <a:latin typeface="Times New Roman" charset="0"/>
              </a:rPr>
              <a:t>In general. A “polyp*” can be thought of as ANYTHING which projects as a bump or nodule from a mucosal surface.</a:t>
            </a:r>
          </a:p>
          <a:p>
            <a:endParaRPr lang="en-US">
              <a:latin typeface="Times New Roman" charset="0"/>
            </a:endParaRPr>
          </a:p>
          <a:p>
            <a:r>
              <a:rPr lang="en-US">
                <a:latin typeface="Times New Roman" charset="0"/>
              </a:rPr>
              <a:t>HYPERPLASTIC POLYPS are considered to be NON-neoplastic, and therefore NEVER turn into cancers. ADENOMATOUS polyps are true benign neoplasms and MAY turn into carcinomas, particularly if the exhibit DYSPLASIA on biopsy.</a:t>
            </a:r>
          </a:p>
          <a:p>
            <a:endParaRPr lang="en-US">
              <a:latin typeface="Times New Roman" charset="0"/>
            </a:endParaRPr>
          </a:p>
          <a:p>
            <a:r>
              <a:rPr lang="en-US">
                <a:latin typeface="Times New Roman" charset="0"/>
              </a:rPr>
              <a:t>This SAME general principle, is even MORE true of the colon!</a:t>
            </a:r>
          </a:p>
          <a:p>
            <a:endParaRPr lang="en-US">
              <a:latin typeface="Times New Roman" charset="0"/>
            </a:endParaRPr>
          </a:p>
          <a:p>
            <a:r>
              <a:rPr lang="en-US">
                <a:latin typeface="Times New Roman" charset="0"/>
              </a:rPr>
              <a:t>But in general, you know the drill: 1) Benign, 2) Malignant, and 1) epithelial, 2) stromal, and 3) lymphoid</a:t>
            </a:r>
          </a:p>
        </p:txBody>
      </p:sp>
      <p:sp>
        <p:nvSpPr>
          <p:cNvPr id="165892" name="Slide Number Placeholder 3"/>
          <p:cNvSpPr>
            <a:spLocks noGrp="1"/>
          </p:cNvSpPr>
          <p:nvPr>
            <p:ph type="sldNum" sz="quarter"/>
          </p:nvPr>
        </p:nvSpPr>
        <p:spPr>
          <a:noFill/>
        </p:spPr>
        <p:txBody>
          <a:bodyPr/>
          <a:lstStyle/>
          <a:p>
            <a:fld id="{8C3C840D-BDC0-5F4B-B0F9-91177FF4049A}" type="slidenum">
              <a:rPr lang="en-GB">
                <a:ea typeface="Lucida Sans Unicode" charset="0"/>
                <a:cs typeface="Lucida Sans Unicode" charset="0"/>
              </a:rPr>
              <a:pPr/>
              <a:t>21</a:t>
            </a:fld>
            <a:endParaRPr lang="en-GB">
              <a:ea typeface="Lucida Sans Unicode" charset="0"/>
              <a:cs typeface="Lucida Sans Unico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r>
              <a:rPr lang="en-US">
                <a:latin typeface="Times New Roman" charset="0"/>
              </a:rPr>
              <a:t>The concept of GASTRIC polyps generally follows the concepts of COLONIC polyps, i.e., HYPERPLASTIC are ALL benign with many different types of cells, and ADENOMATOUS are more “associated” with malignancy, but are NOT NECESSARILLY pre-malignant.</a:t>
            </a:r>
          </a:p>
        </p:txBody>
      </p:sp>
      <p:sp>
        <p:nvSpPr>
          <p:cNvPr id="167940" name="Slide Number Placeholder 3"/>
          <p:cNvSpPr>
            <a:spLocks noGrp="1"/>
          </p:cNvSpPr>
          <p:nvPr>
            <p:ph type="sldNum" sz="quarter"/>
          </p:nvPr>
        </p:nvSpPr>
        <p:spPr>
          <a:noFill/>
        </p:spPr>
        <p:txBody>
          <a:bodyPr/>
          <a:lstStyle/>
          <a:p>
            <a:fld id="{A6AF50EB-AEBA-E440-9F30-BA0950B96611}" type="slidenum">
              <a:rPr lang="en-GB"/>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a:latin typeface="Times New Roman" charset="0"/>
            </a:endParaRPr>
          </a:p>
        </p:txBody>
      </p:sp>
      <p:sp>
        <p:nvSpPr>
          <p:cNvPr id="169988" name="Slide Number Placeholder 3"/>
          <p:cNvSpPr>
            <a:spLocks noGrp="1"/>
          </p:cNvSpPr>
          <p:nvPr>
            <p:ph type="sldNum" sz="quarter"/>
          </p:nvPr>
        </p:nvSpPr>
        <p:spPr>
          <a:noFill/>
        </p:spPr>
        <p:txBody>
          <a:bodyPr/>
          <a:lstStyle/>
          <a:p>
            <a:fld id="{1C294D52-638D-E943-9B8A-45ECF2EE3101}" type="slidenum">
              <a:rPr lang="en-GB"/>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a:latin typeface="Times New Roman" charset="0"/>
            </a:endParaRPr>
          </a:p>
        </p:txBody>
      </p:sp>
      <p:sp>
        <p:nvSpPr>
          <p:cNvPr id="172036" name="Slide Number Placeholder 3"/>
          <p:cNvSpPr>
            <a:spLocks noGrp="1"/>
          </p:cNvSpPr>
          <p:nvPr>
            <p:ph type="sldNum" sz="quarter"/>
          </p:nvPr>
        </p:nvSpPr>
        <p:spPr>
          <a:noFill/>
        </p:spPr>
        <p:txBody>
          <a:bodyPr/>
          <a:lstStyle/>
          <a:p>
            <a:fld id="{E165D8A9-36F3-694E-AAE7-07865D98F112}" type="slidenum">
              <a:rPr lang="en-GB"/>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r>
              <a:rPr lang="en-US">
                <a:latin typeface="Times New Roman" charset="0"/>
              </a:rPr>
              <a:t>* WHY?  ANS: Poorer people eat more nitrated preserved foods? Spicy foods? Less fresh foods?</a:t>
            </a:r>
          </a:p>
        </p:txBody>
      </p:sp>
      <p:sp>
        <p:nvSpPr>
          <p:cNvPr id="174084" name="Slide Number Placeholder 3"/>
          <p:cNvSpPr>
            <a:spLocks noGrp="1"/>
          </p:cNvSpPr>
          <p:nvPr>
            <p:ph type="sldNum" sz="quarter"/>
          </p:nvPr>
        </p:nvSpPr>
        <p:spPr>
          <a:noFill/>
        </p:spPr>
        <p:txBody>
          <a:bodyPr/>
          <a:lstStyle/>
          <a:p>
            <a:fld id="{B03B84A7-1803-644A-AEC6-E4C610E8D95A}" type="slidenum">
              <a:rPr lang="en-GB"/>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r>
              <a:rPr lang="en-US">
                <a:latin typeface="Times New Roman" charset="0"/>
              </a:rPr>
              <a:t>Most of the pathology concepts are logical and easy. A couple are a little involved.</a:t>
            </a:r>
          </a:p>
        </p:txBody>
      </p:sp>
      <p:sp>
        <p:nvSpPr>
          <p:cNvPr id="194564" name="Slide Number Placeholder 3"/>
          <p:cNvSpPr>
            <a:spLocks noGrp="1"/>
          </p:cNvSpPr>
          <p:nvPr>
            <p:ph type="sldNum" sz="quarter"/>
          </p:nvPr>
        </p:nvSpPr>
        <p:spPr>
          <a:noFill/>
        </p:spPr>
        <p:txBody>
          <a:bodyPr/>
          <a:lstStyle/>
          <a:p>
            <a:fld id="{944442E8-284A-914E-AE4D-C36143633A03}" type="slidenum">
              <a:rPr lang="en-GB"/>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r>
              <a:rPr lang="en-US">
                <a:latin typeface="Times New Roman" charset="0"/>
              </a:rPr>
              <a:t>How does about 5 square feet turn into a tennis court?</a:t>
            </a:r>
          </a:p>
        </p:txBody>
      </p:sp>
      <p:sp>
        <p:nvSpPr>
          <p:cNvPr id="196612" name="Slide Number Placeholder 3"/>
          <p:cNvSpPr>
            <a:spLocks noGrp="1"/>
          </p:cNvSpPr>
          <p:nvPr>
            <p:ph type="sldNum" sz="quarter"/>
          </p:nvPr>
        </p:nvSpPr>
        <p:spPr>
          <a:noFill/>
        </p:spPr>
        <p:txBody>
          <a:bodyPr/>
          <a:lstStyle/>
          <a:p>
            <a:fld id="{43AE6812-CB6B-1449-9977-D0A095AE728C}" type="slidenum">
              <a:rPr lang="en-GB"/>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r>
              <a:rPr lang="en-US">
                <a:latin typeface="Times New Roman" charset="0"/>
              </a:rPr>
              <a:t>Why is the middle and inferior rectal artery so different from the superior?   ANS: They do NOT come from the IMA</a:t>
            </a:r>
          </a:p>
        </p:txBody>
      </p:sp>
      <p:sp>
        <p:nvSpPr>
          <p:cNvPr id="198660" name="Slide Number Placeholder 3"/>
          <p:cNvSpPr>
            <a:spLocks noGrp="1"/>
          </p:cNvSpPr>
          <p:nvPr>
            <p:ph type="sldNum" sz="quarter"/>
          </p:nvPr>
        </p:nvSpPr>
        <p:spPr>
          <a:noFill/>
        </p:spPr>
        <p:txBody>
          <a:bodyPr/>
          <a:lstStyle/>
          <a:p>
            <a:fld id="{60067EEE-9AD2-624E-9181-7ED191DE17EF}" type="slidenum">
              <a:rPr lang="en-GB"/>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a:latin typeface="Times New Roman" charset="0"/>
              </a:rPr>
              <a:t>The SI has a “villous” or “papillary”, i.e., hairy surface appearance, while the LI has a configuration similar to the stomach, i.e., “pits and glands”</a:t>
            </a:r>
          </a:p>
        </p:txBody>
      </p:sp>
      <p:sp>
        <p:nvSpPr>
          <p:cNvPr id="200708" name="Slide Number Placeholder 3"/>
          <p:cNvSpPr>
            <a:spLocks noGrp="1"/>
          </p:cNvSpPr>
          <p:nvPr>
            <p:ph type="sldNum" sz="quarter"/>
          </p:nvPr>
        </p:nvSpPr>
        <p:spPr>
          <a:noFill/>
        </p:spPr>
        <p:txBody>
          <a:bodyPr/>
          <a:lstStyle/>
          <a:p>
            <a:fld id="{D1E3D3FA-F0C5-064C-9F65-5CA4ADEB3BDF}" type="slidenum">
              <a:rPr lang="en-GB"/>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r>
              <a:rPr lang="en-US">
                <a:latin typeface="Times New Roman" charset="0"/>
              </a:rPr>
              <a:t>MALT lymphoid tissue (redundant) is rich in th lamina propria of the mucosa and extends throughout the submucosa too. Why? Answer: To secrete IgA and other antibodies against potential pathogens.</a:t>
            </a:r>
          </a:p>
        </p:txBody>
      </p:sp>
      <p:sp>
        <p:nvSpPr>
          <p:cNvPr id="202756" name="Slide Number Placeholder 3"/>
          <p:cNvSpPr>
            <a:spLocks noGrp="1"/>
          </p:cNvSpPr>
          <p:nvPr>
            <p:ph type="sldNum" sz="quarter"/>
          </p:nvPr>
        </p:nvSpPr>
        <p:spPr>
          <a:noFill/>
        </p:spPr>
        <p:txBody>
          <a:bodyPr/>
          <a:lstStyle/>
          <a:p>
            <a:fld id="{0B3235CC-B8AA-CD4C-AFB8-D48745261FBB}" type="slidenum">
              <a:rPr lang="en-GB"/>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a:latin typeface="Times New Roman" charset="0"/>
              </a:rPr>
              <a:t>The concepts and histologic changes in acute and chronic follow the classic histologic principles:</a:t>
            </a:r>
          </a:p>
          <a:p>
            <a:endParaRPr lang="en-US">
              <a:latin typeface="Times New Roman" charset="0"/>
            </a:endParaRPr>
          </a:p>
          <a:p>
            <a:r>
              <a:rPr lang="en-US">
                <a:latin typeface="Times New Roman" charset="0"/>
              </a:rPr>
              <a:t>Acute</a:t>
            </a:r>
            <a:r>
              <a:rPr lang="en-US">
                <a:latin typeface="Times New Roman" charset="0"/>
                <a:sym typeface="Wingdings" charset="2"/>
              </a:rPr>
              <a:t> polys</a:t>
            </a:r>
          </a:p>
          <a:p>
            <a:r>
              <a:rPr lang="en-US">
                <a:latin typeface="Times New Roman" charset="0"/>
                <a:sym typeface="Wingdings" charset="2"/>
              </a:rPr>
              <a:t>Chronic monos</a:t>
            </a:r>
            <a:endParaRPr lang="en-US">
              <a:latin typeface="Times New Roman" charset="0"/>
            </a:endParaRPr>
          </a:p>
        </p:txBody>
      </p:sp>
      <p:sp>
        <p:nvSpPr>
          <p:cNvPr id="131076" name="Slide Number Placeholder 3"/>
          <p:cNvSpPr>
            <a:spLocks noGrp="1"/>
          </p:cNvSpPr>
          <p:nvPr>
            <p:ph type="sldNum" sz="quarter"/>
          </p:nvPr>
        </p:nvSpPr>
        <p:spPr>
          <a:noFill/>
        </p:spPr>
        <p:txBody>
          <a:bodyPr/>
          <a:lstStyle/>
          <a:p>
            <a:fld id="{0749EF30-D085-5040-A9C8-964C49AF8424}" type="slidenum">
              <a:rPr lang="en-GB"/>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a:latin typeface="Times New Roman" charset="0"/>
              </a:rPr>
              <a:t>ACUTE gastritis</a:t>
            </a:r>
            <a:r>
              <a:rPr lang="en-US">
                <a:latin typeface="Times New Roman" charset="0"/>
                <a:sym typeface="Wingdings" charset="2"/>
              </a:rPr>
              <a:t> </a:t>
            </a:r>
            <a:r>
              <a:rPr lang="en-US">
                <a:latin typeface="Times New Roman" charset="0"/>
              </a:rPr>
              <a:t>Hemorrhage, “erosions”, neutrophils (i.e., “POLYS”)</a:t>
            </a:r>
          </a:p>
          <a:p>
            <a:r>
              <a:rPr lang="en-US">
                <a:latin typeface="Times New Roman" charset="0"/>
              </a:rPr>
              <a:t>CHRONIC gastritis</a:t>
            </a:r>
            <a:r>
              <a:rPr lang="en-US">
                <a:latin typeface="Times New Roman" charset="0"/>
                <a:sym typeface="Wingdings" charset="2"/>
              </a:rPr>
              <a:t></a:t>
            </a:r>
            <a:r>
              <a:rPr lang="en-US">
                <a:latin typeface="Times New Roman" charset="0"/>
              </a:rPr>
              <a:t> MONOS, NO hemorrhage, NO erosions</a:t>
            </a:r>
          </a:p>
          <a:p>
            <a:endParaRPr lang="en-US">
              <a:latin typeface="Times New Roman" charset="0"/>
            </a:endParaRPr>
          </a:p>
          <a:p>
            <a:r>
              <a:rPr lang="en-US">
                <a:latin typeface="Times New Roman" charset="0"/>
              </a:rPr>
              <a:t>And do not forget: CHRONIC of the follows ACUTE</a:t>
            </a:r>
          </a:p>
        </p:txBody>
      </p:sp>
      <p:sp>
        <p:nvSpPr>
          <p:cNvPr id="133124" name="Slide Number Placeholder 3"/>
          <p:cNvSpPr>
            <a:spLocks noGrp="1"/>
          </p:cNvSpPr>
          <p:nvPr>
            <p:ph type="sldNum" sz="quarter"/>
          </p:nvPr>
        </p:nvSpPr>
        <p:spPr>
          <a:noFill/>
        </p:spPr>
        <p:txBody>
          <a:bodyPr/>
          <a:lstStyle/>
          <a:p>
            <a:fld id="{CC5F7058-58F7-D34A-B24E-82FB8B038ED9}" type="slidenum">
              <a:rPr lang="en-GB"/>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a:latin typeface="Times New Roman" charset="0"/>
            </a:endParaRPr>
          </a:p>
        </p:txBody>
      </p:sp>
      <p:sp>
        <p:nvSpPr>
          <p:cNvPr id="135172" name="Slide Number Placeholder 3"/>
          <p:cNvSpPr>
            <a:spLocks noGrp="1"/>
          </p:cNvSpPr>
          <p:nvPr>
            <p:ph type="sldNum" sz="quarter"/>
          </p:nvPr>
        </p:nvSpPr>
        <p:spPr>
          <a:noFill/>
        </p:spPr>
        <p:txBody>
          <a:bodyPr/>
          <a:lstStyle/>
          <a:p>
            <a:fld id="{1F515C20-7D30-CD4D-A00F-67B0490CEC52}" type="slidenum">
              <a:rPr lang="en-GB"/>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a:latin typeface="Times New Roman" charset="0"/>
              </a:rPr>
              <a:t>Helicobacter pylori, gastric biopsy, silver stain on left, Giemsa stain on right.  As a rule, these bugs ADHERE closely to the gastric mucin rather than invade the epithelial cells.</a:t>
            </a:r>
          </a:p>
        </p:txBody>
      </p:sp>
      <p:sp>
        <p:nvSpPr>
          <p:cNvPr id="137220" name="Slide Number Placeholder 3"/>
          <p:cNvSpPr>
            <a:spLocks noGrp="1"/>
          </p:cNvSpPr>
          <p:nvPr>
            <p:ph type="sldNum" sz="quarter"/>
          </p:nvPr>
        </p:nvSpPr>
        <p:spPr>
          <a:noFill/>
        </p:spPr>
        <p:txBody>
          <a:bodyPr/>
          <a:lstStyle/>
          <a:p>
            <a:fld id="{702AEC22-BE27-6D4C-9EAE-ADEA06089E42}" type="slidenum">
              <a:rPr lang="en-GB">
                <a:ea typeface="Lucida Sans Unicode" charset="0"/>
                <a:cs typeface="Lucida Sans Unicode" charset="0"/>
              </a:rPr>
              <a:pPr/>
              <a:t>7</a:t>
            </a:fld>
            <a:endParaRPr lang="en-GB">
              <a:ea typeface="Lucida Sans Unicode" charset="0"/>
              <a:cs typeface="Lucida Sans Unico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a:latin typeface="Times New Roman" charset="0"/>
              </a:rPr>
              <a:t>Would an autoimmune gastritis be associated with megaloblastic anemia? Why? Answer: DECREASED intrinsic factor</a:t>
            </a:r>
          </a:p>
          <a:p>
            <a:r>
              <a:rPr lang="en-US">
                <a:latin typeface="Times New Roman" charset="0"/>
              </a:rPr>
              <a:t>No doubt achlorhydria is the common factor of chronic gastritis and B12 megaloblastic anemias</a:t>
            </a:r>
          </a:p>
        </p:txBody>
      </p:sp>
      <p:sp>
        <p:nvSpPr>
          <p:cNvPr id="139268" name="Slide Number Placeholder 3"/>
          <p:cNvSpPr>
            <a:spLocks noGrp="1"/>
          </p:cNvSpPr>
          <p:nvPr>
            <p:ph type="sldNum" sz="quarter"/>
          </p:nvPr>
        </p:nvSpPr>
        <p:spPr>
          <a:noFill/>
        </p:spPr>
        <p:txBody>
          <a:bodyPr/>
          <a:lstStyle/>
          <a:p>
            <a:fld id="{14F6974B-882A-C043-9039-1F15B6BEFD82}" type="slidenum">
              <a:rPr lang="en-GB"/>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a:latin typeface="Times New Roman" charset="0"/>
              </a:rPr>
              <a:t>Eosinophilic gastritis.</a:t>
            </a:r>
          </a:p>
          <a:p>
            <a:r>
              <a:rPr lang="en-US">
                <a:latin typeface="Times New Roman" charset="0"/>
              </a:rPr>
              <a:t>If these were granulomas rather than eosinophils, what kind of gastritis would it be? (rhetorical question)</a:t>
            </a:r>
          </a:p>
        </p:txBody>
      </p:sp>
      <p:sp>
        <p:nvSpPr>
          <p:cNvPr id="141316" name="Slide Number Placeholder 3"/>
          <p:cNvSpPr>
            <a:spLocks noGrp="1"/>
          </p:cNvSpPr>
          <p:nvPr>
            <p:ph type="sldNum" sz="quarter"/>
          </p:nvPr>
        </p:nvSpPr>
        <p:spPr>
          <a:noFill/>
        </p:spPr>
        <p:txBody>
          <a:bodyPr/>
          <a:lstStyle/>
          <a:p>
            <a:fld id="{232C3547-BCB8-8642-AA63-8BA22BC61FC1}" type="slidenum">
              <a:rPr lang="en-GB">
                <a:ea typeface="Lucida Sans Unicode" charset="0"/>
                <a:cs typeface="Lucida Sans Unicode" charset="0"/>
              </a:rPr>
              <a:pPr/>
              <a:t>9</a:t>
            </a:fld>
            <a:endParaRPr lang="en-GB">
              <a:ea typeface="Lucida Sans Unicode" charset="0"/>
              <a:cs typeface="Lucida Sans Unico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a:latin typeface="Times New Roman" charset="0"/>
            </a:endParaRPr>
          </a:p>
        </p:txBody>
      </p:sp>
      <p:sp>
        <p:nvSpPr>
          <p:cNvPr id="143364" name="Slide Number Placeholder 3"/>
          <p:cNvSpPr>
            <a:spLocks noGrp="1"/>
          </p:cNvSpPr>
          <p:nvPr>
            <p:ph type="sldNum" sz="quarter"/>
          </p:nvPr>
        </p:nvSpPr>
        <p:spPr>
          <a:noFill/>
        </p:spPr>
        <p:txBody>
          <a:bodyPr/>
          <a:lstStyle/>
          <a:p>
            <a:fld id="{609C98D3-CBA3-4F4F-9855-0B71EA8E568D}" type="slidenum">
              <a:rPr lang="en-GB"/>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BA03E2-B5AE-8E4C-A6BD-BCCCF72297E1}"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A03E2-B5AE-8E4C-A6BD-BCCCF72297E1}"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A03E2-B5AE-8E4C-A6BD-BCCCF72297E1}"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A03E2-B5AE-8E4C-A6BD-BCCCF72297E1}"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A03E2-B5AE-8E4C-A6BD-BCCCF72297E1}"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BA03E2-B5AE-8E4C-A6BD-BCCCF72297E1}" type="datetimeFigureOut">
              <a:rPr lang="en-US" smtClean="0"/>
              <a:pPr/>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BA03E2-B5AE-8E4C-A6BD-BCCCF72297E1}" type="datetimeFigureOut">
              <a:rPr lang="en-US" smtClean="0"/>
              <a:pPr/>
              <a:t>11/30/13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BA03E2-B5AE-8E4C-A6BD-BCCCF72297E1}" type="datetimeFigureOut">
              <a:rPr lang="en-US" smtClean="0"/>
              <a:pPr/>
              <a:t>11/30/13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A03E2-B5AE-8E4C-A6BD-BCCCF72297E1}" type="datetimeFigureOut">
              <a:rPr lang="en-US" smtClean="0"/>
              <a:pPr/>
              <a:t>11/30/13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A03E2-B5AE-8E4C-A6BD-BCCCF72297E1}" type="datetimeFigureOut">
              <a:rPr lang="en-US" smtClean="0"/>
              <a:pPr/>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A03E2-B5AE-8E4C-A6BD-BCCCF72297E1}" type="datetimeFigureOut">
              <a:rPr lang="en-US" smtClean="0"/>
              <a:pPr/>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DADC-C91F-F945-A757-4F38AE08B2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A03E2-B5AE-8E4C-A6BD-BCCCF72297E1}" type="datetimeFigureOut">
              <a:rPr lang="en-US" smtClean="0"/>
              <a:pPr/>
              <a:t>11/30/13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DADC-C91F-F945-A757-4F38AE08B2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Lecture 8.3</a:t>
            </a:r>
            <a:br>
              <a:rPr lang="en-US" smtClean="0"/>
            </a:br>
            <a:r>
              <a:rPr lang="en-US" dirty="0" smtClean="0"/>
              <a:t>rad240 pathology</a:t>
            </a:r>
            <a:endParaRPr lang="en-US" dirty="0"/>
          </a:p>
        </p:txBody>
      </p:sp>
      <p:sp>
        <p:nvSpPr>
          <p:cNvPr id="3" name="Subtitle 2"/>
          <p:cNvSpPr>
            <a:spLocks noGrp="1"/>
          </p:cNvSpPr>
          <p:nvPr>
            <p:ph type="subTitle" idx="1"/>
          </p:nvPr>
        </p:nvSpPr>
        <p:spPr/>
        <p:txBody>
          <a:bodyPr/>
          <a:lstStyle/>
          <a:p>
            <a:r>
              <a:rPr lang="en-US" dirty="0" smtClean="0"/>
              <a:t>Gastrointestinal pathology</a:t>
            </a:r>
          </a:p>
          <a:p>
            <a:r>
              <a:rPr lang="en-US" dirty="0" smtClean="0"/>
              <a:t>Dr shai’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Title 1"/>
          <p:cNvSpPr>
            <a:spLocks noGrp="1"/>
          </p:cNvSpPr>
          <p:nvPr>
            <p:ph type="title"/>
          </p:nvPr>
        </p:nvSpPr>
        <p:spPr>
          <a:xfrm>
            <a:off x="457200" y="0"/>
            <a:ext cx="8228013" cy="990600"/>
          </a:xfrm>
        </p:spPr>
        <p:txBody>
          <a:bodyPr>
            <a:normAutofit fontScale="90000"/>
          </a:bodyPr>
          <a:lstStyle/>
          <a:p>
            <a:r>
              <a:rPr lang="en-US" sz="6000" b="1">
                <a:solidFill>
                  <a:srgbClr val="0E03EF"/>
                </a:solidFill>
              </a:rPr>
              <a:t>“PEPTIC” ULCERS</a:t>
            </a:r>
          </a:p>
        </p:txBody>
      </p:sp>
      <p:sp>
        <p:nvSpPr>
          <p:cNvPr id="142339" name="Content Placeholder 2"/>
          <p:cNvSpPr>
            <a:spLocks noGrp="1"/>
          </p:cNvSpPr>
          <p:nvPr>
            <p:ph idx="1"/>
          </p:nvPr>
        </p:nvSpPr>
        <p:spPr>
          <a:xfrm>
            <a:off x="0" y="914400"/>
            <a:ext cx="9144000" cy="4648200"/>
          </a:xfrm>
        </p:spPr>
        <p:txBody>
          <a:bodyPr>
            <a:normAutofit fontScale="92500" lnSpcReduction="20000"/>
          </a:bodyPr>
          <a:lstStyle/>
          <a:p>
            <a:r>
              <a:rPr lang="en-US">
                <a:solidFill>
                  <a:srgbClr val="A203BD"/>
                </a:solidFill>
              </a:rPr>
              <a:t>“PEPTIC” implies acid cause/aggravation</a:t>
            </a:r>
          </a:p>
          <a:p>
            <a:r>
              <a:rPr lang="en-US">
                <a:solidFill>
                  <a:srgbClr val="A203BD"/>
                </a:solidFill>
              </a:rPr>
              <a:t>ULCER vs. EROSION (muscularis mucosa intact)</a:t>
            </a:r>
          </a:p>
          <a:p>
            <a:r>
              <a:rPr lang="en-US">
                <a:solidFill>
                  <a:srgbClr val="A203BD"/>
                </a:solidFill>
              </a:rPr>
              <a:t>MUC</a:t>
            </a:r>
            <a:r>
              <a:rPr lang="en-US">
                <a:solidFill>
                  <a:srgbClr val="A203BD"/>
                </a:solidFill>
                <a:sym typeface="Wingdings" charset="2"/>
              </a:rPr>
              <a:t>SUBMUCMUSCULARISSEROSA</a:t>
            </a:r>
          </a:p>
          <a:p>
            <a:r>
              <a:rPr lang="en-US">
                <a:solidFill>
                  <a:srgbClr val="A203BD"/>
                </a:solidFill>
                <a:sym typeface="Wingdings" charset="2"/>
              </a:rPr>
              <a:t>Chronic, solitary (usually), adults</a:t>
            </a:r>
          </a:p>
          <a:p>
            <a:r>
              <a:rPr lang="en-US">
                <a:solidFill>
                  <a:srgbClr val="A203BD"/>
                </a:solidFill>
                <a:sym typeface="Wingdings" charset="2"/>
              </a:rPr>
              <a:t>80% caused by H. pylori</a:t>
            </a:r>
          </a:p>
          <a:p>
            <a:r>
              <a:rPr lang="en-US">
                <a:solidFill>
                  <a:srgbClr val="A203BD"/>
                </a:solidFill>
                <a:sym typeface="Wingdings" charset="2"/>
              </a:rPr>
              <a:t>100% caused by H. pylori in</a:t>
            </a:r>
          </a:p>
          <a:p>
            <a:pPr>
              <a:buFont typeface="Arial" charset="0"/>
              <a:buNone/>
            </a:pPr>
            <a:r>
              <a:rPr lang="en-US">
                <a:solidFill>
                  <a:srgbClr val="A203BD"/>
                </a:solidFill>
                <a:sym typeface="Wingdings" charset="2"/>
              </a:rPr>
              <a:t>     duodenum</a:t>
            </a:r>
          </a:p>
          <a:p>
            <a:r>
              <a:rPr lang="en-US">
                <a:solidFill>
                  <a:srgbClr val="A203BD"/>
                </a:solidFill>
                <a:sym typeface="Wingdings" charset="2"/>
              </a:rPr>
              <a:t>NSAIDS</a:t>
            </a:r>
          </a:p>
          <a:p>
            <a:pPr>
              <a:buFont typeface="Arial" charset="0"/>
              <a:buNone/>
            </a:pPr>
            <a:r>
              <a:rPr lang="en-US">
                <a:solidFill>
                  <a:srgbClr val="A203BD"/>
                </a:solidFill>
                <a:sym typeface="Wingdings" charset="2"/>
              </a:rPr>
              <a:t>   “STRESS”</a:t>
            </a:r>
          </a:p>
          <a:p>
            <a:endParaRPr lang="en-US"/>
          </a:p>
        </p:txBody>
      </p:sp>
      <p:pic>
        <p:nvPicPr>
          <p:cNvPr id="142340" name="Picture 2"/>
          <p:cNvPicPr>
            <a:picLocks noChangeAspect="1" noChangeArrowheads="1"/>
          </p:cNvPicPr>
          <p:nvPr/>
        </p:nvPicPr>
        <p:blipFill>
          <a:blip r:embed="rId3"/>
          <a:srcRect/>
          <a:stretch>
            <a:fillRect/>
          </a:stretch>
        </p:blipFill>
        <p:spPr bwMode="auto">
          <a:xfrm>
            <a:off x="6081713" y="3733800"/>
            <a:ext cx="3062287" cy="3124200"/>
          </a:xfrm>
          <a:prstGeom prst="rect">
            <a:avLst/>
          </a:prstGeom>
          <a:noFill/>
          <a:ln w="9525">
            <a:noFill/>
            <a:miter lim="800000"/>
            <a:headEnd/>
            <a:tailEnd/>
          </a:ln>
        </p:spPr>
      </p:pic>
      <p:pic>
        <p:nvPicPr>
          <p:cNvPr id="142341" name="Picture 3"/>
          <p:cNvPicPr>
            <a:picLocks noChangeAspect="1" noChangeArrowheads="1"/>
          </p:cNvPicPr>
          <p:nvPr/>
        </p:nvPicPr>
        <p:blipFill>
          <a:blip r:embed="rId4"/>
          <a:srcRect/>
          <a:stretch>
            <a:fillRect/>
          </a:stretch>
        </p:blipFill>
        <p:spPr bwMode="auto">
          <a:xfrm>
            <a:off x="2895600" y="4921250"/>
            <a:ext cx="3248025" cy="1936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sz="6600">
                <a:solidFill>
                  <a:srgbClr val="0069AE"/>
                </a:solidFill>
              </a:rPr>
              <a:t>Helicobacter pylori</a:t>
            </a:r>
          </a:p>
        </p:txBody>
      </p:sp>
      <p:sp>
        <p:nvSpPr>
          <p:cNvPr id="144387" name="Content Placeholder 2"/>
          <p:cNvSpPr>
            <a:spLocks noGrp="1"/>
          </p:cNvSpPr>
          <p:nvPr>
            <p:ph idx="1"/>
          </p:nvPr>
        </p:nvSpPr>
        <p:spPr>
          <a:xfrm>
            <a:off x="152400" y="1600200"/>
            <a:ext cx="8839200" cy="4524375"/>
          </a:xfrm>
        </p:spPr>
        <p:txBody>
          <a:bodyPr/>
          <a:lstStyle/>
          <a:p>
            <a:r>
              <a:rPr lang="en-US" sz="4000">
                <a:solidFill>
                  <a:srgbClr val="A203BD"/>
                </a:solidFill>
              </a:rPr>
              <a:t>Causes 80% of gastric peptic ulcers</a:t>
            </a:r>
          </a:p>
          <a:p>
            <a:r>
              <a:rPr lang="en-US" sz="4000">
                <a:solidFill>
                  <a:srgbClr val="A203BD"/>
                </a:solidFill>
              </a:rPr>
              <a:t>Causes 100% of duodenal peptic ulcers</a:t>
            </a:r>
          </a:p>
          <a:p>
            <a:r>
              <a:rPr lang="en-US" sz="4000">
                <a:solidFill>
                  <a:srgbClr val="A203BD"/>
                </a:solidFill>
              </a:rPr>
              <a:t>Causes chronic gastritis</a:t>
            </a:r>
          </a:p>
          <a:p>
            <a:r>
              <a:rPr lang="en-US" sz="4000">
                <a:solidFill>
                  <a:srgbClr val="A203BD"/>
                </a:solidFill>
              </a:rPr>
              <a:t>Causes gastric carcinomas</a:t>
            </a:r>
          </a:p>
          <a:p>
            <a:r>
              <a:rPr lang="en-US" sz="4000">
                <a:solidFill>
                  <a:srgbClr val="A203BD"/>
                </a:solidFill>
              </a:rPr>
              <a:t>Causes MALT lymphomas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Title 1"/>
          <p:cNvSpPr>
            <a:spLocks noGrp="1"/>
          </p:cNvSpPr>
          <p:nvPr>
            <p:ph type="title"/>
          </p:nvPr>
        </p:nvSpPr>
        <p:spPr>
          <a:xfrm>
            <a:off x="457200" y="0"/>
            <a:ext cx="8228013" cy="990600"/>
          </a:xfrm>
        </p:spPr>
        <p:txBody>
          <a:bodyPr>
            <a:normAutofit fontScale="90000"/>
          </a:bodyPr>
          <a:lstStyle/>
          <a:p>
            <a:r>
              <a:rPr lang="en-US" sz="6600">
                <a:solidFill>
                  <a:srgbClr val="0E03EF"/>
                </a:solidFill>
              </a:rPr>
              <a:t>“PEPTIC” ULCERS</a:t>
            </a:r>
          </a:p>
        </p:txBody>
      </p:sp>
      <p:sp>
        <p:nvSpPr>
          <p:cNvPr id="146435" name="Content Placeholder 2"/>
          <p:cNvSpPr>
            <a:spLocks noGrp="1"/>
          </p:cNvSpPr>
          <p:nvPr>
            <p:ph idx="1"/>
          </p:nvPr>
        </p:nvSpPr>
        <p:spPr>
          <a:xfrm>
            <a:off x="0" y="914400"/>
            <a:ext cx="9144000" cy="4648200"/>
          </a:xfrm>
        </p:spPr>
        <p:txBody>
          <a:bodyPr>
            <a:normAutofit fontScale="92500" lnSpcReduction="20000"/>
          </a:bodyPr>
          <a:lstStyle/>
          <a:p>
            <a:r>
              <a:rPr lang="en-US" sz="3600">
                <a:solidFill>
                  <a:srgbClr val="A203BD"/>
                </a:solidFill>
              </a:rPr>
              <a:t>Gnawing, burning, aching pain, epigastric</a:t>
            </a:r>
          </a:p>
          <a:p>
            <a:r>
              <a:rPr lang="en-US" sz="3600">
                <a:solidFill>
                  <a:srgbClr val="A203BD"/>
                </a:solidFill>
              </a:rPr>
              <a:t>Fe deficiency anemia</a:t>
            </a:r>
          </a:p>
          <a:p>
            <a:r>
              <a:rPr lang="en-US" sz="3600">
                <a:solidFill>
                  <a:srgbClr val="A203BD"/>
                </a:solidFill>
              </a:rPr>
              <a:t>Acute hemorrhage</a:t>
            </a:r>
          </a:p>
          <a:p>
            <a:r>
              <a:rPr lang="en-US" sz="3600">
                <a:solidFill>
                  <a:srgbClr val="A203BD"/>
                </a:solidFill>
              </a:rPr>
              <a:t>Penetration, perforation:</a:t>
            </a:r>
          </a:p>
          <a:p>
            <a:pPr lvl="1"/>
            <a:r>
              <a:rPr lang="en-US" sz="3200">
                <a:solidFill>
                  <a:srgbClr val="A203BD"/>
                </a:solidFill>
              </a:rPr>
              <a:t>Pain in BACK</a:t>
            </a:r>
          </a:p>
          <a:p>
            <a:pPr lvl="1"/>
            <a:r>
              <a:rPr lang="en-US" sz="3200">
                <a:solidFill>
                  <a:srgbClr val="A203BD"/>
                </a:solidFill>
              </a:rPr>
              <a:t>Pain in CHEST</a:t>
            </a:r>
          </a:p>
          <a:p>
            <a:pPr lvl="1"/>
            <a:r>
              <a:rPr lang="en-US" sz="3200">
                <a:solidFill>
                  <a:srgbClr val="A203BD"/>
                </a:solidFill>
              </a:rPr>
              <a:t>Pain in LUQ</a:t>
            </a:r>
          </a:p>
          <a:p>
            <a:r>
              <a:rPr lang="en-US" sz="5400">
                <a:solidFill>
                  <a:srgbClr val="A203BD"/>
                </a:solidFill>
              </a:rPr>
              <a:t>NOT</a:t>
            </a:r>
            <a:r>
              <a:rPr lang="en-US" sz="3600">
                <a:solidFill>
                  <a:srgbClr val="A203BD"/>
                </a:solidFill>
              </a:rPr>
              <a:t> felt to develop into malignancy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524000" y="0"/>
            <a:ext cx="7620000" cy="990600"/>
          </a:xfrm>
        </p:spPr>
        <p:txBody>
          <a:bodyPr>
            <a:normAutofit fontScale="90000"/>
          </a:bodyPr>
          <a:lstStyle/>
          <a:p>
            <a:r>
              <a:rPr lang="en-US" sz="6000">
                <a:solidFill>
                  <a:srgbClr val="0069AE"/>
                </a:solidFill>
              </a:rPr>
              <a:t>“PEPTIC” ULCERS</a:t>
            </a:r>
          </a:p>
        </p:txBody>
      </p:sp>
      <p:sp>
        <p:nvSpPr>
          <p:cNvPr id="148483" name="Content Placeholder 2"/>
          <p:cNvSpPr>
            <a:spLocks noGrp="1"/>
          </p:cNvSpPr>
          <p:nvPr>
            <p:ph idx="1"/>
          </p:nvPr>
        </p:nvSpPr>
        <p:spPr>
          <a:xfrm>
            <a:off x="0" y="381000"/>
            <a:ext cx="9144000" cy="6172200"/>
          </a:xfrm>
        </p:spPr>
        <p:txBody>
          <a:bodyPr/>
          <a:lstStyle/>
          <a:p>
            <a:r>
              <a:rPr lang="en-US" sz="2800">
                <a:solidFill>
                  <a:srgbClr val="FF0000"/>
                </a:solidFill>
              </a:rPr>
              <a:t>Bleeding</a:t>
            </a:r>
          </a:p>
          <a:p>
            <a:pPr lvl="1"/>
            <a:r>
              <a:rPr lang="en-US" sz="1800">
                <a:solidFill>
                  <a:srgbClr val="A203BD"/>
                </a:solidFill>
              </a:rPr>
              <a:t>Occurs in 15% to 20% of patients</a:t>
            </a:r>
          </a:p>
          <a:p>
            <a:pPr lvl="1"/>
            <a:r>
              <a:rPr lang="en-US" sz="1800">
                <a:solidFill>
                  <a:srgbClr val="A203BD"/>
                </a:solidFill>
              </a:rPr>
              <a:t>Most frequent complication</a:t>
            </a:r>
          </a:p>
          <a:p>
            <a:pPr lvl="1"/>
            <a:r>
              <a:rPr lang="en-US" sz="1800">
                <a:solidFill>
                  <a:srgbClr val="A203BD"/>
                </a:solidFill>
              </a:rPr>
              <a:t>May be life-threatening</a:t>
            </a:r>
          </a:p>
          <a:p>
            <a:pPr lvl="1"/>
            <a:r>
              <a:rPr lang="en-US" sz="1800">
                <a:solidFill>
                  <a:srgbClr val="A203BD"/>
                </a:solidFill>
              </a:rPr>
              <a:t>Accounts for 25% of ulcer deaths</a:t>
            </a:r>
          </a:p>
          <a:p>
            <a:pPr lvl="1"/>
            <a:r>
              <a:rPr lang="en-US" sz="1800">
                <a:solidFill>
                  <a:srgbClr val="A203BD"/>
                </a:solidFill>
              </a:rPr>
              <a:t>May be the first indication of an ulcer</a:t>
            </a:r>
          </a:p>
          <a:p>
            <a:r>
              <a:rPr lang="en-US" sz="2800">
                <a:solidFill>
                  <a:srgbClr val="FF0000"/>
                </a:solidFill>
              </a:rPr>
              <a:t>Perforation</a:t>
            </a:r>
          </a:p>
          <a:p>
            <a:pPr lvl="1"/>
            <a:r>
              <a:rPr lang="en-US" sz="1800">
                <a:solidFill>
                  <a:srgbClr val="A203BD"/>
                </a:solidFill>
              </a:rPr>
              <a:t>Occurs in about 5% of patients</a:t>
            </a:r>
          </a:p>
          <a:p>
            <a:pPr lvl="1"/>
            <a:r>
              <a:rPr lang="en-US" sz="1800">
                <a:solidFill>
                  <a:srgbClr val="A203BD"/>
                </a:solidFill>
              </a:rPr>
              <a:t>Accounts for two thirds of ulcer deaths</a:t>
            </a:r>
          </a:p>
          <a:p>
            <a:pPr lvl="1"/>
            <a:r>
              <a:rPr lang="en-US" sz="2000">
                <a:solidFill>
                  <a:srgbClr val="A203BD"/>
                </a:solidFill>
              </a:rPr>
              <a:t>Rarely, is the first indication of an ulcer</a:t>
            </a:r>
          </a:p>
          <a:p>
            <a:r>
              <a:rPr lang="en-US" sz="2800">
                <a:solidFill>
                  <a:srgbClr val="FF0000"/>
                </a:solidFill>
              </a:rPr>
              <a:t>Obstruction from edema or scarring</a:t>
            </a:r>
          </a:p>
          <a:p>
            <a:pPr lvl="1"/>
            <a:r>
              <a:rPr lang="en-US" sz="1800">
                <a:solidFill>
                  <a:srgbClr val="A203BD"/>
                </a:solidFill>
              </a:rPr>
              <a:t>Occurs in about 2% of patients</a:t>
            </a:r>
          </a:p>
          <a:p>
            <a:pPr lvl="1"/>
            <a:r>
              <a:rPr lang="en-US" sz="1800">
                <a:solidFill>
                  <a:srgbClr val="A203BD"/>
                </a:solidFill>
              </a:rPr>
              <a:t>Most often due to pyloric channel ulcers</a:t>
            </a:r>
          </a:p>
          <a:p>
            <a:pPr lvl="1"/>
            <a:r>
              <a:rPr lang="en-US" sz="1800">
                <a:solidFill>
                  <a:srgbClr val="A203BD"/>
                </a:solidFill>
              </a:rPr>
              <a:t>May also occur with duodenal ulcers</a:t>
            </a:r>
          </a:p>
          <a:p>
            <a:pPr lvl="1"/>
            <a:r>
              <a:rPr lang="en-US" sz="1800">
                <a:solidFill>
                  <a:srgbClr val="A203BD"/>
                </a:solidFill>
              </a:rPr>
              <a:t>Causes incapacitating, crampy abdominal pain</a:t>
            </a:r>
          </a:p>
          <a:p>
            <a:pPr lvl="1"/>
            <a:r>
              <a:rPr lang="en-US" sz="1800">
                <a:solidFill>
                  <a:srgbClr val="A203BD"/>
                </a:solidFill>
              </a:rPr>
              <a:t>Rarely, may lead to total obstruction with intractable vomiting</a:t>
            </a:r>
          </a:p>
          <a:p>
            <a:pPr>
              <a:buFont typeface="Arial" charset="0"/>
              <a:buNone/>
            </a:pPr>
            <a:endParaRPr lang="en-US" sz="4000">
              <a:solidFill>
                <a:srgbClr val="A203B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Title 1"/>
          <p:cNvSpPr>
            <a:spLocks noGrp="1"/>
          </p:cNvSpPr>
          <p:nvPr>
            <p:ph type="title"/>
          </p:nvPr>
        </p:nvSpPr>
        <p:spPr>
          <a:xfrm>
            <a:off x="457200" y="0"/>
            <a:ext cx="8228013" cy="990600"/>
          </a:xfrm>
        </p:spPr>
        <p:txBody>
          <a:bodyPr/>
          <a:lstStyle/>
          <a:p>
            <a:r>
              <a:rPr lang="en-US" sz="6000">
                <a:solidFill>
                  <a:srgbClr val="0E03EF"/>
                </a:solidFill>
              </a:rPr>
              <a:t>“ACUTE” ULCERS</a:t>
            </a:r>
          </a:p>
        </p:txBody>
      </p:sp>
      <p:sp>
        <p:nvSpPr>
          <p:cNvPr id="150531" name="Content Placeholder 2"/>
          <p:cNvSpPr>
            <a:spLocks noGrp="1"/>
          </p:cNvSpPr>
          <p:nvPr>
            <p:ph idx="1"/>
          </p:nvPr>
        </p:nvSpPr>
        <p:spPr>
          <a:xfrm>
            <a:off x="0" y="914400"/>
            <a:ext cx="9144000" cy="5562600"/>
          </a:xfrm>
        </p:spPr>
        <p:txBody>
          <a:bodyPr/>
          <a:lstStyle/>
          <a:p>
            <a:r>
              <a:rPr lang="en-US" sz="3600">
                <a:solidFill>
                  <a:srgbClr val="A203BD"/>
                </a:solidFill>
              </a:rPr>
              <a:t>NSAIDS</a:t>
            </a:r>
          </a:p>
          <a:p>
            <a:r>
              <a:rPr lang="en-US" sz="3600">
                <a:solidFill>
                  <a:srgbClr val="A203BD"/>
                </a:solidFill>
                <a:sym typeface="Wingdings" charset="2"/>
              </a:rPr>
              <a:t>“STRESS” ULCERS</a:t>
            </a:r>
          </a:p>
          <a:p>
            <a:pPr lvl="1"/>
            <a:r>
              <a:rPr lang="en-US" sz="3200">
                <a:solidFill>
                  <a:srgbClr val="A203BD"/>
                </a:solidFill>
                <a:sym typeface="Wingdings" charset="2"/>
              </a:rPr>
              <a:t>ENDOGENOUS STEROIDS</a:t>
            </a:r>
          </a:p>
          <a:p>
            <a:pPr lvl="2"/>
            <a:r>
              <a:rPr lang="en-US" sz="2800">
                <a:solidFill>
                  <a:srgbClr val="A203BD"/>
                </a:solidFill>
                <a:sym typeface="Wingdings" charset="2"/>
              </a:rPr>
              <a:t>SHOCK</a:t>
            </a:r>
          </a:p>
          <a:p>
            <a:pPr lvl="2"/>
            <a:r>
              <a:rPr lang="en-US" sz="2800">
                <a:solidFill>
                  <a:srgbClr val="A203BD"/>
                </a:solidFill>
                <a:sym typeface="Wingdings" charset="2"/>
              </a:rPr>
              <a:t>BURNS</a:t>
            </a:r>
          </a:p>
          <a:p>
            <a:pPr lvl="2"/>
            <a:r>
              <a:rPr lang="en-US" sz="2800">
                <a:solidFill>
                  <a:srgbClr val="A203BD"/>
                </a:solidFill>
                <a:sym typeface="Wingdings" charset="2"/>
              </a:rPr>
              <a:t>MASSIVE TRAUMA</a:t>
            </a:r>
          </a:p>
          <a:p>
            <a:pPr lvl="2"/>
            <a:r>
              <a:rPr lang="en-US" sz="2800">
                <a:solidFill>
                  <a:srgbClr val="A203BD"/>
                </a:solidFill>
                <a:sym typeface="Wingdings" charset="2"/>
              </a:rPr>
              <a:t>Intracranial trauma, Intracranial surgery</a:t>
            </a:r>
          </a:p>
          <a:p>
            <a:pPr lvl="2"/>
            <a:r>
              <a:rPr lang="en-US" sz="2800">
                <a:solidFill>
                  <a:srgbClr val="A203BD"/>
                </a:solidFill>
                <a:sym typeface="Wingdings" charset="2"/>
              </a:rPr>
              <a:t>SEPSIS</a:t>
            </a:r>
          </a:p>
          <a:p>
            <a:pPr lvl="1"/>
            <a:r>
              <a:rPr lang="en-US" sz="3200">
                <a:solidFill>
                  <a:srgbClr val="A203BD"/>
                </a:solidFill>
                <a:sym typeface="Wingdings" charset="2"/>
              </a:rPr>
              <a:t>EXOGENOUS STEROIDS</a:t>
            </a:r>
          </a:p>
          <a:p>
            <a:pPr lvl="2"/>
            <a:r>
              <a:rPr lang="en-US" sz="2800">
                <a:solidFill>
                  <a:srgbClr val="A203BD"/>
                </a:solidFill>
                <a:sym typeface="Wingdings" charset="2"/>
              </a:rPr>
              <a:t>CUSHING ULCER</a:t>
            </a:r>
          </a:p>
          <a:p>
            <a:pPr lvl="2"/>
            <a:endParaRPr lang="en-US">
              <a:solidFill>
                <a:srgbClr val="A203BD"/>
              </a:solidFill>
              <a:sym typeface="Wingdings" charset="2"/>
            </a:endParaRP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57200" y="0"/>
            <a:ext cx="8228013" cy="990600"/>
          </a:xfrm>
        </p:spPr>
        <p:txBody>
          <a:bodyPr/>
          <a:lstStyle/>
          <a:p>
            <a:r>
              <a:rPr lang="en-US" sz="6000" b="1">
                <a:solidFill>
                  <a:srgbClr val="0E03EF"/>
                </a:solidFill>
              </a:rPr>
              <a:t>“ACUTE” ULCERS</a:t>
            </a:r>
          </a:p>
        </p:txBody>
      </p:sp>
      <p:sp>
        <p:nvSpPr>
          <p:cNvPr id="152579" name="Content Placeholder 2"/>
          <p:cNvSpPr>
            <a:spLocks noGrp="1"/>
          </p:cNvSpPr>
          <p:nvPr>
            <p:ph idx="1"/>
          </p:nvPr>
        </p:nvSpPr>
        <p:spPr>
          <a:xfrm>
            <a:off x="0" y="914400"/>
            <a:ext cx="9144000" cy="762000"/>
          </a:xfrm>
        </p:spPr>
        <p:txBody>
          <a:bodyPr/>
          <a:lstStyle/>
          <a:p>
            <a:r>
              <a:rPr lang="en-US" sz="3600" b="1">
                <a:solidFill>
                  <a:srgbClr val="A203BD"/>
                </a:solidFill>
              </a:rPr>
              <a:t>Usually small (&lt;1cm), superficial, MULTIPLE</a:t>
            </a:r>
            <a:endParaRPr lang="en-US" sz="2800" b="1">
              <a:solidFill>
                <a:srgbClr val="A203BD"/>
              </a:solidFill>
              <a:sym typeface="Wingdings" charset="2"/>
            </a:endParaRPr>
          </a:p>
          <a:p>
            <a:pPr lvl="2"/>
            <a:endParaRPr lang="en-US" b="1">
              <a:solidFill>
                <a:srgbClr val="A203BD"/>
              </a:solidFill>
              <a:sym typeface="Wingdings" charset="2"/>
            </a:endParaRPr>
          </a:p>
          <a:p>
            <a:endParaRPr lang="en-US"/>
          </a:p>
        </p:txBody>
      </p:sp>
      <p:pic>
        <p:nvPicPr>
          <p:cNvPr id="152580" name="Picture 2"/>
          <p:cNvPicPr>
            <a:picLocks noChangeAspect="1" noChangeArrowheads="1"/>
          </p:cNvPicPr>
          <p:nvPr/>
        </p:nvPicPr>
        <p:blipFill>
          <a:blip r:embed="rId3"/>
          <a:srcRect/>
          <a:stretch>
            <a:fillRect/>
          </a:stretch>
        </p:blipFill>
        <p:spPr bwMode="auto">
          <a:xfrm>
            <a:off x="1295400" y="2057400"/>
            <a:ext cx="6115050" cy="41417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76200"/>
            <a:ext cx="8228013" cy="1066800"/>
          </a:xfrm>
        </p:spPr>
        <p:txBody>
          <a:bodyPr/>
          <a:lstStyle/>
          <a:p>
            <a:r>
              <a:rPr lang="en-US" sz="5400">
                <a:solidFill>
                  <a:srgbClr val="0E03EF"/>
                </a:solidFill>
              </a:rPr>
              <a:t>GASTRIC DILATATION</a:t>
            </a:r>
          </a:p>
        </p:txBody>
      </p:sp>
      <p:sp>
        <p:nvSpPr>
          <p:cNvPr id="154627" name="Content Placeholder 2"/>
          <p:cNvSpPr>
            <a:spLocks noGrp="1"/>
          </p:cNvSpPr>
          <p:nvPr>
            <p:ph idx="1"/>
          </p:nvPr>
        </p:nvSpPr>
        <p:spPr>
          <a:xfrm>
            <a:off x="152400" y="1219200"/>
            <a:ext cx="8229600" cy="5334000"/>
          </a:xfrm>
        </p:spPr>
        <p:txBody>
          <a:bodyPr/>
          <a:lstStyle/>
          <a:p>
            <a:r>
              <a:rPr lang="en-US" sz="2800">
                <a:solidFill>
                  <a:srgbClr val="0069AE"/>
                </a:solidFill>
              </a:rPr>
              <a:t>PYLORIC STENOSIS</a:t>
            </a:r>
          </a:p>
          <a:p>
            <a:r>
              <a:rPr lang="en-US" sz="2800">
                <a:solidFill>
                  <a:srgbClr val="0069AE"/>
                </a:solidFill>
              </a:rPr>
              <a:t>PERITONITIS (</a:t>
            </a:r>
            <a:r>
              <a:rPr lang="en-US" sz="2800">
                <a:solidFill>
                  <a:srgbClr val="0069AE"/>
                </a:solidFill>
                <a:sym typeface="Wingdings" charset="2"/>
              </a:rPr>
              <a:t> pyloric stenosis)</a:t>
            </a:r>
            <a:endParaRPr lang="en-US" sz="2800">
              <a:solidFill>
                <a:srgbClr val="0069AE"/>
              </a:solidFill>
            </a:endParaRPr>
          </a:p>
          <a:p>
            <a:r>
              <a:rPr lang="en-US" sz="2800">
                <a:solidFill>
                  <a:srgbClr val="0069AE"/>
                </a:solidFill>
              </a:rPr>
              <a:t>1.5-3.0 liters NORMAL</a:t>
            </a:r>
          </a:p>
          <a:p>
            <a:r>
              <a:rPr lang="en-US" sz="2800">
                <a:solidFill>
                  <a:srgbClr val="0069AE"/>
                </a:solidFill>
              </a:rPr>
              <a:t>10 liters can be present</a:t>
            </a:r>
          </a:p>
          <a:p>
            <a:r>
              <a:rPr lang="en-US" sz="2800">
                <a:solidFill>
                  <a:srgbClr val="0069AE"/>
                </a:solidFill>
              </a:rPr>
              <a:t>ACUTE RUPTURE is associated with a HIGH immediate mortality rate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Title 1"/>
          <p:cNvSpPr>
            <a:spLocks noGrp="1"/>
          </p:cNvSpPr>
          <p:nvPr>
            <p:ph type="title"/>
          </p:nvPr>
        </p:nvSpPr>
        <p:spPr>
          <a:xfrm>
            <a:off x="0" y="274638"/>
            <a:ext cx="9144000" cy="1141412"/>
          </a:xfrm>
        </p:spPr>
        <p:txBody>
          <a:bodyPr/>
          <a:lstStyle/>
          <a:p>
            <a:r>
              <a:rPr lang="en-US" sz="4800">
                <a:solidFill>
                  <a:srgbClr val="0069AE"/>
                </a:solidFill>
              </a:rPr>
              <a:t>“HYPERTROPHIC”* GASTROPATHY</a:t>
            </a:r>
          </a:p>
        </p:txBody>
      </p:sp>
      <p:sp>
        <p:nvSpPr>
          <p:cNvPr id="156675" name="Content Placeholder 2"/>
          <p:cNvSpPr>
            <a:spLocks noGrp="1"/>
          </p:cNvSpPr>
          <p:nvPr>
            <p:ph idx="1"/>
          </p:nvPr>
        </p:nvSpPr>
        <p:spPr>
          <a:xfrm>
            <a:off x="0" y="1600200"/>
            <a:ext cx="9144000" cy="2590800"/>
          </a:xfrm>
        </p:spPr>
        <p:txBody>
          <a:bodyPr/>
          <a:lstStyle/>
          <a:p>
            <a:pPr>
              <a:buFont typeface="Arial" charset="0"/>
              <a:buNone/>
            </a:pPr>
            <a:r>
              <a:rPr lang="en-US" sz="4800">
                <a:solidFill>
                  <a:srgbClr val="A203BD"/>
                </a:solidFill>
              </a:rPr>
              <a:t>RUGAL PROMINENCE (cerebriform)</a:t>
            </a:r>
          </a:p>
          <a:p>
            <a:pPr>
              <a:buFont typeface="Arial" charset="0"/>
              <a:buNone/>
            </a:pPr>
            <a:r>
              <a:rPr lang="en-US" sz="4800">
                <a:solidFill>
                  <a:srgbClr val="A203BD"/>
                </a:solidFill>
              </a:rPr>
              <a:t>NO INFLAMMATION</a:t>
            </a:r>
          </a:p>
          <a:p>
            <a:pPr>
              <a:buFont typeface="Arial" charset="0"/>
              <a:buNone/>
            </a:pPr>
            <a:r>
              <a:rPr lang="en-US" sz="4800">
                <a:solidFill>
                  <a:srgbClr val="A203BD"/>
                </a:solidFill>
              </a:rPr>
              <a:t>HYPERPLASIA of MUCOSA</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Title 1"/>
          <p:cNvSpPr>
            <a:spLocks noGrp="1"/>
          </p:cNvSpPr>
          <p:nvPr>
            <p:ph type="title"/>
          </p:nvPr>
        </p:nvSpPr>
        <p:spPr>
          <a:xfrm>
            <a:off x="0" y="274638"/>
            <a:ext cx="9144000" cy="1141412"/>
          </a:xfrm>
        </p:spPr>
        <p:txBody>
          <a:bodyPr/>
          <a:lstStyle/>
          <a:p>
            <a:r>
              <a:rPr lang="en-US" sz="3400">
                <a:solidFill>
                  <a:srgbClr val="0069AE"/>
                </a:solidFill>
              </a:rPr>
              <a:t>“HYPERTROPHIC” GASTROPATHY</a:t>
            </a:r>
          </a:p>
        </p:txBody>
      </p:sp>
      <p:sp>
        <p:nvSpPr>
          <p:cNvPr id="158723" name="Content Placeholder 2"/>
          <p:cNvSpPr>
            <a:spLocks noGrp="1"/>
          </p:cNvSpPr>
          <p:nvPr>
            <p:ph idx="1"/>
          </p:nvPr>
        </p:nvSpPr>
        <p:spPr>
          <a:xfrm>
            <a:off x="0" y="1600200"/>
            <a:ext cx="8685213" cy="5257800"/>
          </a:xfrm>
        </p:spPr>
        <p:txBody>
          <a:bodyPr/>
          <a:lstStyle/>
          <a:p>
            <a:r>
              <a:rPr lang="en-US" sz="2800">
                <a:solidFill>
                  <a:srgbClr val="A203BD"/>
                </a:solidFill>
              </a:rPr>
              <a:t>Inaccurate name “hypertrophic gastritis”</a:t>
            </a:r>
          </a:p>
          <a:p>
            <a:pPr>
              <a:buFont typeface="Arial" charset="0"/>
              <a:buNone/>
            </a:pPr>
            <a:r>
              <a:rPr lang="en-US" sz="2800">
                <a:solidFill>
                  <a:srgbClr val="A203BD"/>
                </a:solidFill>
              </a:rPr>
              <a:t>• </a:t>
            </a:r>
            <a:r>
              <a:rPr lang="en-US" sz="2800" i="1">
                <a:solidFill>
                  <a:srgbClr val="A203BD"/>
                </a:solidFill>
              </a:rPr>
              <a:t>Ménétrier disease,</a:t>
            </a:r>
            <a:r>
              <a:rPr lang="en-US" sz="2800">
                <a:solidFill>
                  <a:srgbClr val="A203BD"/>
                </a:solidFill>
              </a:rPr>
              <a:t> resulting from profound </a:t>
            </a:r>
            <a:r>
              <a:rPr lang="en-US" sz="2800">
                <a:solidFill>
                  <a:srgbClr val="FF0000"/>
                </a:solidFill>
              </a:rPr>
              <a:t>hyperplasia</a:t>
            </a:r>
            <a:r>
              <a:rPr lang="en-US" sz="2800">
                <a:solidFill>
                  <a:srgbClr val="A203BD"/>
                </a:solidFill>
              </a:rPr>
              <a:t> of the surface mucous cells with accompanying glandular atrophy, ass. w. CMV, H. Pylori, ↑TGF-</a:t>
            </a:r>
            <a:r>
              <a:rPr lang="el-GR" sz="2800">
                <a:solidFill>
                  <a:srgbClr val="A203BD"/>
                </a:solidFill>
              </a:rPr>
              <a:t>α</a:t>
            </a:r>
            <a:r>
              <a:rPr lang="en-US" sz="2800">
                <a:solidFill>
                  <a:srgbClr val="A203BD"/>
                </a:solidFill>
              </a:rPr>
              <a:t> </a:t>
            </a:r>
          </a:p>
          <a:p>
            <a:pPr>
              <a:buFont typeface="Arial" charset="0"/>
              <a:buNone/>
            </a:pPr>
            <a:r>
              <a:rPr lang="en-US" sz="2800">
                <a:solidFill>
                  <a:srgbClr val="A203BD"/>
                </a:solidFill>
              </a:rPr>
              <a:t>• </a:t>
            </a:r>
            <a:r>
              <a:rPr lang="en-US" sz="2800" i="1">
                <a:solidFill>
                  <a:srgbClr val="A203BD"/>
                </a:solidFill>
              </a:rPr>
              <a:t>Hypertrophic-hypersecretory gastropathy,</a:t>
            </a:r>
            <a:r>
              <a:rPr lang="en-US" sz="2800">
                <a:solidFill>
                  <a:srgbClr val="A203BD"/>
                </a:solidFill>
              </a:rPr>
              <a:t> associated with </a:t>
            </a:r>
            <a:r>
              <a:rPr lang="en-US" sz="2800">
                <a:solidFill>
                  <a:srgbClr val="FF0000"/>
                </a:solidFill>
              </a:rPr>
              <a:t>hyperplasia</a:t>
            </a:r>
            <a:r>
              <a:rPr lang="en-US" sz="2800">
                <a:solidFill>
                  <a:srgbClr val="A203BD"/>
                </a:solidFill>
              </a:rPr>
              <a:t> of the parietal and chief cells within gastric glands (</a:t>
            </a:r>
            <a:r>
              <a:rPr lang="en-US" sz="4400">
                <a:solidFill>
                  <a:srgbClr val="FF0000"/>
                </a:solidFill>
              </a:rPr>
              <a:t>normal</a:t>
            </a:r>
            <a:r>
              <a:rPr lang="en-US" sz="2800">
                <a:solidFill>
                  <a:srgbClr val="A203BD"/>
                </a:solidFill>
              </a:rPr>
              <a:t> gastrin) </a:t>
            </a:r>
          </a:p>
          <a:p>
            <a:pPr>
              <a:buFont typeface="Arial" charset="0"/>
              <a:buNone/>
            </a:pPr>
            <a:r>
              <a:rPr lang="en-US" sz="2800">
                <a:solidFill>
                  <a:srgbClr val="A203BD"/>
                </a:solidFill>
              </a:rPr>
              <a:t>• </a:t>
            </a:r>
            <a:r>
              <a:rPr lang="en-US" sz="2800" i="1">
                <a:solidFill>
                  <a:srgbClr val="A203BD"/>
                </a:solidFill>
              </a:rPr>
              <a:t>Gastric gland </a:t>
            </a:r>
            <a:r>
              <a:rPr lang="en-US" sz="2800" i="1">
                <a:solidFill>
                  <a:srgbClr val="FF0000"/>
                </a:solidFill>
              </a:rPr>
              <a:t>hyperplasia</a:t>
            </a:r>
            <a:r>
              <a:rPr lang="en-US" sz="2800" i="1">
                <a:solidFill>
                  <a:srgbClr val="A203BD"/>
                </a:solidFill>
              </a:rPr>
              <a:t> secondary to </a:t>
            </a:r>
            <a:r>
              <a:rPr lang="en-US" sz="4400" i="1">
                <a:solidFill>
                  <a:srgbClr val="FF0000"/>
                </a:solidFill>
              </a:rPr>
              <a:t>excessive</a:t>
            </a:r>
            <a:r>
              <a:rPr lang="en-US" sz="2800" i="1">
                <a:solidFill>
                  <a:srgbClr val="A203BD"/>
                </a:solidFill>
              </a:rPr>
              <a:t> gastrin secretion,</a:t>
            </a:r>
            <a:r>
              <a:rPr lang="en-US" sz="2800">
                <a:solidFill>
                  <a:srgbClr val="A203BD"/>
                </a:solidFill>
              </a:rPr>
              <a:t> in the setting of a gastrinoma </a:t>
            </a:r>
            <a:r>
              <a:rPr lang="en-US" sz="2800" i="1">
                <a:solidFill>
                  <a:srgbClr val="A203BD"/>
                </a:solidFill>
              </a:rPr>
              <a:t>(Zollinger-Ellison syndrome)</a:t>
            </a:r>
            <a:endParaRPr lang="en-US" sz="2800">
              <a:solidFill>
                <a:srgbClr val="A203BD"/>
              </a:solidFill>
            </a:endParaRPr>
          </a:p>
          <a:p>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a:srcRect/>
          <a:stretch>
            <a:fillRect/>
          </a:stretch>
        </p:blipFill>
        <p:spPr bwMode="auto">
          <a:xfrm>
            <a:off x="0" y="0"/>
            <a:ext cx="4495800" cy="4178300"/>
          </a:xfrm>
          <a:prstGeom prst="rect">
            <a:avLst/>
          </a:prstGeom>
          <a:noFill/>
          <a:ln w="9525">
            <a:noFill/>
            <a:miter lim="800000"/>
            <a:headEnd/>
            <a:tailEnd/>
          </a:ln>
        </p:spPr>
      </p:pic>
      <p:pic>
        <p:nvPicPr>
          <p:cNvPr id="160771" name="Picture 3"/>
          <p:cNvPicPr>
            <a:picLocks noChangeAspect="1" noChangeArrowheads="1"/>
          </p:cNvPicPr>
          <p:nvPr/>
        </p:nvPicPr>
        <p:blipFill>
          <a:blip r:embed="rId4"/>
          <a:srcRect/>
          <a:stretch>
            <a:fillRect/>
          </a:stretch>
        </p:blipFill>
        <p:spPr bwMode="auto">
          <a:xfrm>
            <a:off x="4495800" y="0"/>
            <a:ext cx="4648200" cy="6886575"/>
          </a:xfrm>
          <a:prstGeom prst="rect">
            <a:avLst/>
          </a:prstGeom>
          <a:noFill/>
          <a:ln w="9525">
            <a:noFill/>
            <a:miter lim="800000"/>
            <a:headEnd/>
            <a:tailEnd/>
          </a:ln>
        </p:spPr>
      </p:pic>
      <p:pic>
        <p:nvPicPr>
          <p:cNvPr id="160772" name="Picture 4"/>
          <p:cNvPicPr>
            <a:picLocks noChangeAspect="1" noChangeArrowheads="1"/>
          </p:cNvPicPr>
          <p:nvPr/>
        </p:nvPicPr>
        <p:blipFill>
          <a:blip r:embed="rId5"/>
          <a:srcRect/>
          <a:stretch>
            <a:fillRect/>
          </a:stretch>
        </p:blipFill>
        <p:spPr bwMode="auto">
          <a:xfrm>
            <a:off x="0" y="3951288"/>
            <a:ext cx="4495800" cy="29067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8013" cy="914400"/>
          </a:xfrm>
        </p:spPr>
        <p:txBody>
          <a:bodyPr/>
          <a:lstStyle/>
          <a:p>
            <a:r>
              <a:rPr lang="en-US" sz="3400">
                <a:solidFill>
                  <a:srgbClr val="0069AE"/>
                </a:solidFill>
              </a:rPr>
              <a:t>GASTRITIS</a:t>
            </a:r>
          </a:p>
        </p:txBody>
      </p:sp>
      <p:sp>
        <p:nvSpPr>
          <p:cNvPr id="125955" name="Content Placeholder 2"/>
          <p:cNvSpPr>
            <a:spLocks noGrp="1"/>
          </p:cNvSpPr>
          <p:nvPr>
            <p:ph idx="1"/>
          </p:nvPr>
        </p:nvSpPr>
        <p:spPr>
          <a:xfrm>
            <a:off x="0" y="1219200"/>
            <a:ext cx="8456613" cy="5257800"/>
          </a:xfrm>
        </p:spPr>
        <p:txBody>
          <a:bodyPr>
            <a:normAutofit lnSpcReduction="10000"/>
          </a:bodyPr>
          <a:lstStyle/>
          <a:p>
            <a:r>
              <a:rPr lang="en-US" sz="3600">
                <a:solidFill>
                  <a:srgbClr val="A203BD"/>
                </a:solidFill>
              </a:rPr>
              <a:t>ACUTE</a:t>
            </a:r>
          </a:p>
          <a:p>
            <a:r>
              <a:rPr lang="en-US" sz="3600">
                <a:solidFill>
                  <a:srgbClr val="A203BD"/>
                </a:solidFill>
              </a:rPr>
              <a:t>CHRONIC</a:t>
            </a:r>
          </a:p>
          <a:p>
            <a:r>
              <a:rPr lang="en-US" sz="3600">
                <a:solidFill>
                  <a:srgbClr val="A203BD"/>
                </a:solidFill>
              </a:rPr>
              <a:t>AUTOIMMUNE</a:t>
            </a:r>
          </a:p>
          <a:p>
            <a:r>
              <a:rPr lang="en-US" sz="3600">
                <a:solidFill>
                  <a:srgbClr val="A203BD"/>
                </a:solidFill>
              </a:rPr>
              <a:t>OTHER</a:t>
            </a:r>
          </a:p>
          <a:p>
            <a:pPr lvl="1"/>
            <a:r>
              <a:rPr lang="en-US" sz="3200">
                <a:solidFill>
                  <a:srgbClr val="A203BD"/>
                </a:solidFill>
              </a:rPr>
              <a:t>EOSINOPHILIC</a:t>
            </a:r>
          </a:p>
          <a:p>
            <a:pPr lvl="1"/>
            <a:r>
              <a:rPr lang="en-US" sz="3200">
                <a:solidFill>
                  <a:srgbClr val="A203BD"/>
                </a:solidFill>
              </a:rPr>
              <a:t>ALLERGIC</a:t>
            </a:r>
          </a:p>
          <a:p>
            <a:pPr lvl="1"/>
            <a:r>
              <a:rPr lang="en-US" sz="3200">
                <a:solidFill>
                  <a:srgbClr val="A203BD"/>
                </a:solidFill>
              </a:rPr>
              <a:t>LYMPHOCYTIC</a:t>
            </a:r>
          </a:p>
          <a:p>
            <a:pPr lvl="1"/>
            <a:r>
              <a:rPr lang="en-US" sz="3200">
                <a:solidFill>
                  <a:srgbClr val="A203BD"/>
                </a:solidFill>
              </a:rPr>
              <a:t>GRANULOMATOUS</a:t>
            </a:r>
          </a:p>
          <a:p>
            <a:pPr lvl="1"/>
            <a:r>
              <a:rPr lang="en-US" sz="3200">
                <a:solidFill>
                  <a:srgbClr val="A203BD"/>
                </a:solidFill>
              </a:rPr>
              <a:t>GVH</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Title 1"/>
          <p:cNvSpPr>
            <a:spLocks noGrp="1"/>
          </p:cNvSpPr>
          <p:nvPr>
            <p:ph type="title"/>
          </p:nvPr>
        </p:nvSpPr>
        <p:spPr>
          <a:xfrm>
            <a:off x="381000" y="0"/>
            <a:ext cx="8228013" cy="1141413"/>
          </a:xfrm>
        </p:spPr>
        <p:txBody>
          <a:bodyPr/>
          <a:lstStyle/>
          <a:p>
            <a:r>
              <a:rPr lang="en-US" sz="3400">
                <a:solidFill>
                  <a:srgbClr val="0E03EF"/>
                </a:solidFill>
              </a:rPr>
              <a:t>GASTRIC “VARICES”</a:t>
            </a:r>
          </a:p>
        </p:txBody>
      </p:sp>
      <p:sp>
        <p:nvSpPr>
          <p:cNvPr id="162819" name="Content Placeholder 2"/>
          <p:cNvSpPr>
            <a:spLocks noGrp="1"/>
          </p:cNvSpPr>
          <p:nvPr>
            <p:ph idx="1"/>
          </p:nvPr>
        </p:nvSpPr>
        <p:spPr>
          <a:xfrm>
            <a:off x="0" y="914400"/>
            <a:ext cx="9144000" cy="4800600"/>
          </a:xfrm>
        </p:spPr>
        <p:txBody>
          <a:bodyPr/>
          <a:lstStyle/>
          <a:p>
            <a:r>
              <a:rPr lang="en-US" sz="2700">
                <a:solidFill>
                  <a:srgbClr val="A203BD"/>
                </a:solidFill>
              </a:rPr>
              <a:t>SAME SETTING AND ETIOLOGY AS ESOPHAGEAL VARICES, i.e., PORTAL HYPERTENSION</a:t>
            </a:r>
          </a:p>
          <a:p>
            <a:r>
              <a:rPr lang="en-US" sz="2700">
                <a:solidFill>
                  <a:srgbClr val="A203BD"/>
                </a:solidFill>
              </a:rPr>
              <a:t>NOT AS COMMON AS ESOPHAGEAL VARICES</a:t>
            </a:r>
          </a:p>
          <a:p>
            <a:r>
              <a:rPr lang="en-US" sz="2700">
                <a:solidFill>
                  <a:srgbClr val="A203BD"/>
                </a:solidFill>
              </a:rPr>
              <a:t>MAY LOOK LIKE PROMINENT RUGAE</a:t>
            </a:r>
          </a:p>
          <a:p>
            <a:r>
              <a:rPr lang="en-US" sz="2700">
                <a:solidFill>
                  <a:srgbClr val="A203BD"/>
                </a:solidFill>
              </a:rPr>
              <a:t>IF A PATIENT HAS GASTRIC VARICES, HE ALSO PROBABLY HAS ESOPHAGEAL, (but probably not vice versa)</a:t>
            </a:r>
            <a:endParaRPr lang="en-US" sz="2700"/>
          </a:p>
        </p:txBody>
      </p:sp>
      <p:pic>
        <p:nvPicPr>
          <p:cNvPr id="162820" name="Picture 5" descr="http://upload.wikimedia.org/wikipedia/en/1/1e/Antral_varices.jpg"/>
          <p:cNvPicPr>
            <a:picLocks noChangeAspect="1" noChangeArrowheads="1"/>
          </p:cNvPicPr>
          <p:nvPr/>
        </p:nvPicPr>
        <p:blipFill>
          <a:blip r:embed="rId3"/>
          <a:srcRect/>
          <a:stretch>
            <a:fillRect/>
          </a:stretch>
        </p:blipFill>
        <p:spPr bwMode="auto">
          <a:xfrm>
            <a:off x="3429000" y="5072063"/>
            <a:ext cx="2209800" cy="1751012"/>
          </a:xfrm>
          <a:prstGeom prst="rect">
            <a:avLst/>
          </a:prstGeom>
          <a:noFill/>
          <a:ln w="9525">
            <a:noFill/>
            <a:miter lim="800000"/>
            <a:headEnd/>
            <a:tailEnd/>
          </a:ln>
        </p:spPr>
      </p:pic>
      <p:pic>
        <p:nvPicPr>
          <p:cNvPr id="162821" name="Picture 7" descr="Figure 1"/>
          <p:cNvPicPr>
            <a:picLocks noChangeAspect="1" noChangeArrowheads="1"/>
          </p:cNvPicPr>
          <p:nvPr/>
        </p:nvPicPr>
        <p:blipFill>
          <a:blip r:embed="rId4"/>
          <a:srcRect/>
          <a:stretch>
            <a:fillRect/>
          </a:stretch>
        </p:blipFill>
        <p:spPr bwMode="auto">
          <a:xfrm>
            <a:off x="5891213" y="5072063"/>
            <a:ext cx="1728787" cy="1730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Title 1"/>
          <p:cNvSpPr>
            <a:spLocks noGrp="1"/>
          </p:cNvSpPr>
          <p:nvPr>
            <p:ph type="title"/>
          </p:nvPr>
        </p:nvSpPr>
        <p:spPr>
          <a:xfrm>
            <a:off x="457200" y="0"/>
            <a:ext cx="8228013" cy="1141413"/>
          </a:xfrm>
        </p:spPr>
        <p:txBody>
          <a:bodyPr/>
          <a:lstStyle/>
          <a:p>
            <a:r>
              <a:rPr lang="en-US" sz="3400">
                <a:solidFill>
                  <a:srgbClr val="0069AE"/>
                </a:solidFill>
              </a:rPr>
              <a:t>GASTRIC TUMORS</a:t>
            </a:r>
          </a:p>
        </p:txBody>
      </p:sp>
      <p:sp>
        <p:nvSpPr>
          <p:cNvPr id="164867" name="Content Placeholder 2"/>
          <p:cNvSpPr>
            <a:spLocks noGrp="1"/>
          </p:cNvSpPr>
          <p:nvPr>
            <p:ph idx="1"/>
          </p:nvPr>
        </p:nvSpPr>
        <p:spPr>
          <a:xfrm>
            <a:off x="0" y="838200"/>
            <a:ext cx="9144000" cy="5257800"/>
          </a:xfrm>
        </p:spPr>
        <p:txBody>
          <a:bodyPr/>
          <a:lstStyle/>
          <a:p>
            <a:r>
              <a:rPr lang="en-US" sz="2500">
                <a:solidFill>
                  <a:srgbClr val="A203BD"/>
                </a:solidFill>
              </a:rPr>
              <a:t>BENIGN:</a:t>
            </a:r>
          </a:p>
          <a:p>
            <a:pPr lvl="1"/>
            <a:r>
              <a:rPr lang="en-US" sz="2500">
                <a:solidFill>
                  <a:srgbClr val="A203BD"/>
                </a:solidFill>
              </a:rPr>
              <a:t>“POLYPS</a:t>
            </a:r>
            <a:r>
              <a:rPr lang="en-US" sz="2500">
                <a:solidFill>
                  <a:srgbClr val="FF0000"/>
                </a:solidFill>
              </a:rPr>
              <a:t>*</a:t>
            </a:r>
            <a:r>
              <a:rPr lang="en-US" sz="2500">
                <a:solidFill>
                  <a:srgbClr val="A203BD"/>
                </a:solidFill>
              </a:rPr>
              <a:t>” (HYPERPLASTIC  vs. ADENOMATOUS)</a:t>
            </a:r>
          </a:p>
          <a:p>
            <a:pPr lvl="1"/>
            <a:r>
              <a:rPr lang="en-US" sz="2500">
                <a:solidFill>
                  <a:srgbClr val="A203BD"/>
                </a:solidFill>
              </a:rPr>
              <a:t>LEIOMYOMAS (Same gross and micro as smooth muscle)</a:t>
            </a:r>
          </a:p>
          <a:p>
            <a:pPr lvl="1"/>
            <a:r>
              <a:rPr lang="en-US" sz="2500">
                <a:solidFill>
                  <a:srgbClr val="A203BD"/>
                </a:solidFill>
              </a:rPr>
              <a:t>LIPOMAS (Same gross and micro as adipose tissue)</a:t>
            </a:r>
          </a:p>
          <a:p>
            <a:r>
              <a:rPr lang="en-US" sz="2500">
                <a:solidFill>
                  <a:srgbClr val="A203BD"/>
                </a:solidFill>
              </a:rPr>
              <a:t>MALIGNANT</a:t>
            </a:r>
          </a:p>
          <a:p>
            <a:pPr lvl="1"/>
            <a:r>
              <a:rPr lang="en-US" sz="2500">
                <a:solidFill>
                  <a:srgbClr val="A203BD"/>
                </a:solidFill>
              </a:rPr>
              <a:t>(ADENO)-Carcinoma</a:t>
            </a:r>
          </a:p>
          <a:p>
            <a:pPr lvl="1"/>
            <a:r>
              <a:rPr lang="en-US" sz="2500">
                <a:solidFill>
                  <a:srgbClr val="A203BD"/>
                </a:solidFill>
              </a:rPr>
              <a:t>LYMPHOMA</a:t>
            </a:r>
          </a:p>
          <a:p>
            <a:r>
              <a:rPr lang="en-US" sz="2500">
                <a:solidFill>
                  <a:srgbClr val="A203BD"/>
                </a:solidFill>
              </a:rPr>
              <a:t>POTENTIALLY MALIGNANT</a:t>
            </a:r>
          </a:p>
          <a:p>
            <a:pPr lvl="1"/>
            <a:r>
              <a:rPr lang="en-US" sz="2500">
                <a:solidFill>
                  <a:srgbClr val="A203BD"/>
                </a:solidFill>
              </a:rPr>
              <a:t>G.I.S.T. (</a:t>
            </a:r>
            <a:r>
              <a:rPr lang="en-US" sz="2500">
                <a:solidFill>
                  <a:srgbClr val="FF0000"/>
                </a:solidFill>
              </a:rPr>
              <a:t>G</a:t>
            </a:r>
            <a:r>
              <a:rPr lang="en-US" sz="2500">
                <a:solidFill>
                  <a:srgbClr val="A203BD"/>
                </a:solidFill>
              </a:rPr>
              <a:t>astro-</a:t>
            </a:r>
            <a:r>
              <a:rPr lang="en-US" sz="2500">
                <a:solidFill>
                  <a:srgbClr val="FF0000"/>
                </a:solidFill>
              </a:rPr>
              <a:t>I</a:t>
            </a:r>
            <a:r>
              <a:rPr lang="en-US" sz="2500">
                <a:solidFill>
                  <a:srgbClr val="A203BD"/>
                </a:solidFill>
              </a:rPr>
              <a:t>ntestinal “</a:t>
            </a:r>
            <a:r>
              <a:rPr lang="en-US" sz="2500">
                <a:solidFill>
                  <a:srgbClr val="FF0000"/>
                </a:solidFill>
              </a:rPr>
              <a:t>S</a:t>
            </a:r>
            <a:r>
              <a:rPr lang="en-US" sz="2500">
                <a:solidFill>
                  <a:srgbClr val="A203BD"/>
                </a:solidFill>
              </a:rPr>
              <a:t>tromal” </a:t>
            </a:r>
            <a:r>
              <a:rPr lang="en-US" sz="2500">
                <a:solidFill>
                  <a:srgbClr val="FF0000"/>
                </a:solidFill>
              </a:rPr>
              <a:t>T</a:t>
            </a:r>
            <a:r>
              <a:rPr lang="en-US" sz="2500">
                <a:solidFill>
                  <a:srgbClr val="A203BD"/>
                </a:solidFill>
              </a:rPr>
              <a:t>umor)</a:t>
            </a:r>
          </a:p>
          <a:p>
            <a:pPr lvl="1"/>
            <a:r>
              <a:rPr lang="en-US" sz="2500">
                <a:solidFill>
                  <a:srgbClr val="A203BD"/>
                </a:solidFill>
              </a:rPr>
              <a:t>CARCINOID (NEUROENDOCRINE)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3"/>
          <a:srcRect/>
          <a:stretch>
            <a:fillRect/>
          </a:stretch>
        </p:blipFill>
        <p:spPr bwMode="auto">
          <a:xfrm>
            <a:off x="0" y="0"/>
            <a:ext cx="5695950" cy="6858000"/>
          </a:xfrm>
          <a:prstGeom prst="rect">
            <a:avLst/>
          </a:prstGeom>
          <a:noFill/>
          <a:ln w="9525">
            <a:noFill/>
            <a:miter lim="800000"/>
            <a:headEnd/>
            <a:tailEnd/>
          </a:ln>
        </p:spPr>
      </p:pic>
      <p:sp>
        <p:nvSpPr>
          <p:cNvPr id="166915" name="TextBox 2"/>
          <p:cNvSpPr txBox="1">
            <a:spLocks noChangeArrowheads="1"/>
          </p:cNvSpPr>
          <p:nvPr/>
        </p:nvSpPr>
        <p:spPr bwMode="auto">
          <a:xfrm>
            <a:off x="5791200" y="457200"/>
            <a:ext cx="2971800" cy="349250"/>
          </a:xfrm>
          <a:prstGeom prst="rect">
            <a:avLst/>
          </a:prstGeom>
          <a:noFill/>
          <a:ln w="9525">
            <a:noFill/>
            <a:miter lim="800000"/>
            <a:headEnd/>
            <a:tailEnd/>
          </a:ln>
        </p:spPr>
        <p:txBody>
          <a:bodyPr>
            <a:prstTxWarp prst="textNoShape">
              <a:avLst/>
            </a:prstTxWarp>
            <a:spAutoFit/>
          </a:bodyPr>
          <a:lstStyle/>
          <a:p>
            <a:r>
              <a:rPr lang="en-US"/>
              <a:t>BEBNIBGNB</a:t>
            </a:r>
          </a:p>
        </p:txBody>
      </p:sp>
      <p:sp>
        <p:nvSpPr>
          <p:cNvPr id="166916" name="TextBox 3"/>
          <p:cNvSpPr txBox="1">
            <a:spLocks noChangeArrowheads="1"/>
          </p:cNvSpPr>
          <p:nvPr/>
        </p:nvSpPr>
        <p:spPr bwMode="auto">
          <a:xfrm>
            <a:off x="5791200" y="0"/>
            <a:ext cx="3352800" cy="6254750"/>
          </a:xfrm>
          <a:prstGeom prst="rect">
            <a:avLst/>
          </a:prstGeom>
          <a:noFill/>
          <a:ln w="9525">
            <a:noFill/>
            <a:miter lim="800000"/>
            <a:headEnd/>
            <a:tailEnd/>
          </a:ln>
        </p:spPr>
        <p:txBody>
          <a:bodyPr>
            <a:prstTxWarp prst="textNoShape">
              <a:avLst/>
            </a:prstTxWarp>
            <a:spAutoFit/>
          </a:bodyPr>
          <a:lstStyle/>
          <a:p>
            <a:r>
              <a:rPr lang="en-US" sz="2800" b="1" u="sng">
                <a:solidFill>
                  <a:srgbClr val="0E03EF"/>
                </a:solidFill>
              </a:rPr>
              <a:t>BENIGN TUMORS</a:t>
            </a:r>
          </a:p>
          <a:p>
            <a:endParaRPr lang="en-US" sz="2800" b="1">
              <a:solidFill>
                <a:srgbClr val="0E03EF"/>
              </a:solidFill>
            </a:endParaRPr>
          </a:p>
          <a:p>
            <a:r>
              <a:rPr lang="en-US" sz="4800" b="1">
                <a:solidFill>
                  <a:srgbClr val="A203BD"/>
                </a:solidFill>
              </a:rPr>
              <a:t>MUCOSA</a:t>
            </a:r>
          </a:p>
          <a:p>
            <a:r>
              <a:rPr lang="en-US" sz="4800" b="1">
                <a:solidFill>
                  <a:srgbClr val="A203BD"/>
                </a:solidFill>
              </a:rPr>
              <a:t>(POLYPS)</a:t>
            </a:r>
          </a:p>
          <a:p>
            <a:r>
              <a:rPr lang="en-US" sz="2200" i="1">
                <a:solidFill>
                  <a:srgbClr val="0069AE"/>
                </a:solidFill>
              </a:rPr>
              <a:t>---HYPERPLASTIC</a:t>
            </a:r>
          </a:p>
          <a:p>
            <a:r>
              <a:rPr lang="en-US" sz="2200" i="1">
                <a:solidFill>
                  <a:srgbClr val="0069AE"/>
                </a:solidFill>
              </a:rPr>
              <a:t>---Fundic</a:t>
            </a:r>
          </a:p>
          <a:p>
            <a:r>
              <a:rPr lang="en-US" sz="2200" i="1">
                <a:solidFill>
                  <a:srgbClr val="0069AE"/>
                </a:solidFill>
              </a:rPr>
              <a:t>---Peutz-Jaeger</a:t>
            </a:r>
          </a:p>
          <a:p>
            <a:r>
              <a:rPr lang="en-US" sz="2200" i="1">
                <a:solidFill>
                  <a:srgbClr val="0069AE"/>
                </a:solidFill>
              </a:rPr>
              <a:t>---Juvenile</a:t>
            </a:r>
          </a:p>
          <a:p>
            <a:endParaRPr lang="en-US" sz="2400" b="1">
              <a:solidFill>
                <a:srgbClr val="FF0000"/>
              </a:solidFill>
            </a:endParaRPr>
          </a:p>
          <a:p>
            <a:r>
              <a:rPr lang="en-US" sz="2200">
                <a:solidFill>
                  <a:srgbClr val="0069AE"/>
                </a:solidFill>
              </a:rPr>
              <a:t>---ADENOMATOUS</a:t>
            </a:r>
          </a:p>
          <a:p>
            <a:endParaRPr lang="en-US" sz="4800" b="1">
              <a:solidFill>
                <a:srgbClr val="A203BD"/>
              </a:solidFill>
            </a:endParaRPr>
          </a:p>
          <a:p>
            <a:r>
              <a:rPr lang="en-US" sz="4800" b="1">
                <a:solidFill>
                  <a:srgbClr val="A203BD"/>
                </a:solidFill>
              </a:rPr>
              <a:t>MUSCLE</a:t>
            </a:r>
          </a:p>
          <a:p>
            <a:r>
              <a:rPr lang="en-US" sz="4800" b="1">
                <a:solidFill>
                  <a:srgbClr val="A203BD"/>
                </a:solidFill>
              </a:rPr>
              <a:t>FAT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a:srcRect/>
          <a:stretch>
            <a:fillRect/>
          </a:stretch>
        </p:blipFill>
        <p:spPr bwMode="auto">
          <a:xfrm>
            <a:off x="0" y="0"/>
            <a:ext cx="5695950" cy="6858000"/>
          </a:xfrm>
          <a:prstGeom prst="rect">
            <a:avLst/>
          </a:prstGeom>
          <a:noFill/>
          <a:ln w="9525">
            <a:noFill/>
            <a:miter lim="800000"/>
            <a:headEnd/>
            <a:tailEnd/>
          </a:ln>
        </p:spPr>
      </p:pic>
      <p:sp>
        <p:nvSpPr>
          <p:cNvPr id="168963" name="TextBox 2"/>
          <p:cNvSpPr txBox="1">
            <a:spLocks noChangeArrowheads="1"/>
          </p:cNvSpPr>
          <p:nvPr/>
        </p:nvSpPr>
        <p:spPr bwMode="auto">
          <a:xfrm>
            <a:off x="5791200" y="457200"/>
            <a:ext cx="2971800" cy="349250"/>
          </a:xfrm>
          <a:prstGeom prst="rect">
            <a:avLst/>
          </a:prstGeom>
          <a:noFill/>
          <a:ln w="9525">
            <a:noFill/>
            <a:miter lim="800000"/>
            <a:headEnd/>
            <a:tailEnd/>
          </a:ln>
        </p:spPr>
        <p:txBody>
          <a:bodyPr>
            <a:prstTxWarp prst="textNoShape">
              <a:avLst/>
            </a:prstTxWarp>
            <a:spAutoFit/>
          </a:bodyPr>
          <a:lstStyle/>
          <a:p>
            <a:r>
              <a:rPr lang="en-US"/>
              <a:t>BEBNIBGNB</a:t>
            </a:r>
          </a:p>
        </p:txBody>
      </p:sp>
      <p:sp>
        <p:nvSpPr>
          <p:cNvPr id="168964" name="TextBox 3"/>
          <p:cNvSpPr txBox="1">
            <a:spLocks noChangeArrowheads="1"/>
          </p:cNvSpPr>
          <p:nvPr/>
        </p:nvSpPr>
        <p:spPr bwMode="auto">
          <a:xfrm>
            <a:off x="5638800" y="381000"/>
            <a:ext cx="3505200" cy="5330825"/>
          </a:xfrm>
          <a:prstGeom prst="rect">
            <a:avLst/>
          </a:prstGeom>
          <a:noFill/>
          <a:ln w="9525">
            <a:noFill/>
            <a:miter lim="800000"/>
            <a:headEnd/>
            <a:tailEnd/>
          </a:ln>
        </p:spPr>
        <p:txBody>
          <a:bodyPr>
            <a:prstTxWarp prst="textNoShape">
              <a:avLst/>
            </a:prstTxWarp>
            <a:spAutoFit/>
          </a:bodyPr>
          <a:lstStyle/>
          <a:p>
            <a:r>
              <a:rPr lang="en-US" sz="2800" u="sng">
                <a:solidFill>
                  <a:srgbClr val="0E03EF"/>
                </a:solidFill>
              </a:rPr>
              <a:t>MALIG. TUMORS</a:t>
            </a:r>
          </a:p>
          <a:p>
            <a:endParaRPr lang="en-US" sz="2800">
              <a:solidFill>
                <a:srgbClr val="0E03EF"/>
              </a:solidFill>
            </a:endParaRPr>
          </a:p>
          <a:p>
            <a:r>
              <a:rPr lang="en-US" sz="5400">
                <a:solidFill>
                  <a:srgbClr val="A203BD"/>
                </a:solidFill>
              </a:rPr>
              <a:t>MUCOSA</a:t>
            </a:r>
            <a:endParaRPr lang="en-US" sz="4800">
              <a:solidFill>
                <a:srgbClr val="A203BD"/>
              </a:solidFill>
            </a:endParaRPr>
          </a:p>
          <a:p>
            <a:r>
              <a:rPr lang="en-US" sz="4400">
                <a:solidFill>
                  <a:srgbClr val="A203BD"/>
                </a:solidFill>
              </a:rPr>
              <a:t>LYMPHS</a:t>
            </a:r>
            <a:endParaRPr lang="en-US" sz="4800">
              <a:solidFill>
                <a:srgbClr val="A203BD"/>
              </a:solidFill>
            </a:endParaRPr>
          </a:p>
          <a:p>
            <a:endParaRPr lang="en-US" sz="4800">
              <a:solidFill>
                <a:srgbClr val="A203BD"/>
              </a:solidFill>
            </a:endParaRPr>
          </a:p>
          <a:p>
            <a:endParaRPr lang="en-US" sz="4800">
              <a:solidFill>
                <a:srgbClr val="A203BD"/>
              </a:solidFill>
            </a:endParaRPr>
          </a:p>
          <a:p>
            <a:endParaRPr lang="en-US" sz="4800">
              <a:solidFill>
                <a:srgbClr val="A203BD"/>
              </a:solidFill>
            </a:endParaRPr>
          </a:p>
          <a:p>
            <a:r>
              <a:rPr lang="en-US" sz="3200">
                <a:solidFill>
                  <a:srgbClr val="A203BD"/>
                </a:solidFill>
              </a:rPr>
              <a:t>(MUSCLE)</a:t>
            </a:r>
          </a:p>
          <a:p>
            <a:r>
              <a:rPr lang="en-US" sz="3200">
                <a:solidFill>
                  <a:srgbClr val="A203BD"/>
                </a:solidFill>
              </a:rPr>
              <a:t>(FAT)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57200" y="0"/>
            <a:ext cx="8228013" cy="838200"/>
          </a:xfrm>
        </p:spPr>
        <p:txBody>
          <a:bodyPr/>
          <a:lstStyle/>
          <a:p>
            <a:r>
              <a:rPr lang="en-US">
                <a:solidFill>
                  <a:srgbClr val="0069AE"/>
                </a:solidFill>
              </a:rPr>
              <a:t>WHO GASTRIC NEOPLASMS</a:t>
            </a:r>
          </a:p>
        </p:txBody>
      </p:sp>
      <p:sp>
        <p:nvSpPr>
          <p:cNvPr id="171011" name="Content Placeholder 2"/>
          <p:cNvSpPr>
            <a:spLocks noGrp="1"/>
          </p:cNvSpPr>
          <p:nvPr>
            <p:ph idx="1"/>
          </p:nvPr>
        </p:nvSpPr>
        <p:spPr>
          <a:xfrm>
            <a:off x="0" y="2362200"/>
            <a:ext cx="8685213" cy="4495800"/>
          </a:xfrm>
        </p:spPr>
        <p:txBody>
          <a:bodyPr/>
          <a:lstStyle/>
          <a:p>
            <a:r>
              <a:rPr lang="en-US" sz="2000" i="1">
                <a:solidFill>
                  <a:srgbClr val="A203BD"/>
                </a:solidFill>
              </a:rPr>
              <a:t>Epithelial Tumors: </a:t>
            </a:r>
            <a:r>
              <a:rPr lang="en-US" sz="2000" i="1">
                <a:solidFill>
                  <a:srgbClr val="FF0000"/>
                </a:solidFill>
              </a:rPr>
              <a:t>Adenomatous polyps, Adenocarcinoma (papillary, tubular, mucinous, signet ring, adenosquamous, unclassified), Small cell, Carcinoid (neuroendocrine)</a:t>
            </a:r>
            <a:endParaRPr lang="en-US" sz="2000">
              <a:solidFill>
                <a:srgbClr val="FF0000"/>
              </a:solidFill>
            </a:endParaRPr>
          </a:p>
          <a:p>
            <a:r>
              <a:rPr lang="en-US" sz="2000" i="1">
                <a:solidFill>
                  <a:srgbClr val="A203BD"/>
                </a:solidFill>
              </a:rPr>
              <a:t>Nonepithelial Tumors:  </a:t>
            </a:r>
            <a:r>
              <a:rPr lang="en-US" sz="2000" i="1">
                <a:solidFill>
                  <a:srgbClr val="FF0000"/>
                </a:solidFill>
              </a:rPr>
              <a:t>Leiomyo(sarc)oma, Schwannoma, GIST, Granular Cell Tumor, Kaposi sarcoma</a:t>
            </a:r>
            <a:endParaRPr lang="en-US" sz="2000">
              <a:solidFill>
                <a:srgbClr val="FF0000"/>
              </a:solidFill>
            </a:endParaRPr>
          </a:p>
          <a:p>
            <a:r>
              <a:rPr lang="en-US" sz="2000" i="1">
                <a:solidFill>
                  <a:srgbClr val="A203BD"/>
                </a:solidFill>
              </a:rPr>
              <a:t>Malignant Lymphomas:</a:t>
            </a:r>
            <a:endParaRPr lang="en-US" sz="2000">
              <a:solidFill>
                <a:srgbClr val="A203BD"/>
              </a:solidFill>
            </a:endParaRPr>
          </a:p>
          <a:p>
            <a:endParaRPr lang="en-US"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sz="3400">
                <a:solidFill>
                  <a:srgbClr val="0E03EF"/>
                </a:solidFill>
              </a:rPr>
              <a:t>ADENOCARCINOMA</a:t>
            </a:r>
          </a:p>
        </p:txBody>
      </p:sp>
      <p:sp>
        <p:nvSpPr>
          <p:cNvPr id="173059" name="Content Placeholder 2"/>
          <p:cNvSpPr>
            <a:spLocks noGrp="1"/>
          </p:cNvSpPr>
          <p:nvPr>
            <p:ph idx="1"/>
          </p:nvPr>
        </p:nvSpPr>
        <p:spPr/>
        <p:txBody>
          <a:bodyPr/>
          <a:lstStyle/>
          <a:p>
            <a:r>
              <a:rPr lang="en-US" sz="4000">
                <a:solidFill>
                  <a:srgbClr val="A203BD"/>
                </a:solidFill>
              </a:rPr>
              <a:t>H. pylori associated</a:t>
            </a:r>
            <a:r>
              <a:rPr lang="en-US" sz="4000" b="1">
                <a:solidFill>
                  <a:srgbClr val="FF0000"/>
                </a:solidFill>
              </a:rPr>
              <a:t>, MASSIVELY!!!</a:t>
            </a:r>
          </a:p>
          <a:p>
            <a:r>
              <a:rPr lang="it-IT" sz="4000">
                <a:solidFill>
                  <a:srgbClr val="A203BD"/>
                </a:solidFill>
              </a:rPr>
              <a:t>Japan, Chile, Costa Rica, Colombia, China, Portugal, Russia, and Bulgaria</a:t>
            </a:r>
          </a:p>
          <a:p>
            <a:r>
              <a:rPr lang="it-IT" sz="4000">
                <a:solidFill>
                  <a:srgbClr val="A203BD"/>
                </a:solidFill>
              </a:rPr>
              <a:t>M&gt;&gt;F</a:t>
            </a:r>
          </a:p>
          <a:p>
            <a:r>
              <a:rPr lang="it-IT" sz="4000">
                <a:solidFill>
                  <a:srgbClr val="A203BD"/>
                </a:solidFill>
              </a:rPr>
              <a:t>Socioeconomically related*</a:t>
            </a:r>
          </a:p>
          <a:p>
            <a:endParaRPr lang="it-IT"/>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Title 1"/>
          <p:cNvSpPr>
            <a:spLocks noGrp="1"/>
          </p:cNvSpPr>
          <p:nvPr>
            <p:ph type="title"/>
          </p:nvPr>
        </p:nvSpPr>
        <p:spPr>
          <a:xfrm>
            <a:off x="457200" y="0"/>
            <a:ext cx="8228013" cy="1141413"/>
          </a:xfrm>
        </p:spPr>
        <p:txBody>
          <a:bodyPr/>
          <a:lstStyle/>
          <a:p>
            <a:r>
              <a:rPr lang="en-US" sz="3400">
                <a:solidFill>
                  <a:srgbClr val="0E03EF"/>
                </a:solidFill>
              </a:rPr>
              <a:t>SMALL/LARGE INTESTINE</a:t>
            </a:r>
          </a:p>
        </p:txBody>
      </p:sp>
      <p:sp>
        <p:nvSpPr>
          <p:cNvPr id="193539" name="Content Placeholder 2"/>
          <p:cNvSpPr>
            <a:spLocks noGrp="1"/>
          </p:cNvSpPr>
          <p:nvPr>
            <p:ph idx="1"/>
          </p:nvPr>
        </p:nvSpPr>
        <p:spPr>
          <a:xfrm>
            <a:off x="0" y="1219200"/>
            <a:ext cx="9144000" cy="5257800"/>
          </a:xfrm>
        </p:spPr>
        <p:txBody>
          <a:bodyPr/>
          <a:lstStyle/>
          <a:p>
            <a:r>
              <a:rPr lang="en-US" sz="2800" b="1">
                <a:solidFill>
                  <a:srgbClr val="FF0000"/>
                </a:solidFill>
              </a:rPr>
              <a:t>NORMAL</a:t>
            </a:r>
            <a:r>
              <a:rPr lang="en-US" sz="2800" b="1">
                <a:solidFill>
                  <a:srgbClr val="A203BD"/>
                </a:solidFill>
              </a:rPr>
              <a:t>: Anat., Vasc., Mucosa, Endocr., Immune, Neuromuscular.</a:t>
            </a:r>
          </a:p>
          <a:p>
            <a:r>
              <a:rPr lang="en-US" sz="2800" b="1">
                <a:solidFill>
                  <a:srgbClr val="FF0000"/>
                </a:solidFill>
              </a:rPr>
              <a:t>PATHOLOGY</a:t>
            </a:r>
            <a:r>
              <a:rPr lang="en-US" sz="2800" b="1">
                <a:solidFill>
                  <a:srgbClr val="A203BD"/>
                </a:solidFill>
              </a:rPr>
              <a:t>:</a:t>
            </a:r>
          </a:p>
          <a:p>
            <a:pPr lvl="1"/>
            <a:r>
              <a:rPr lang="en-US" sz="2000" b="1">
                <a:solidFill>
                  <a:srgbClr val="A203BD"/>
                </a:solidFill>
              </a:rPr>
              <a:t>CONGENITAL</a:t>
            </a:r>
          </a:p>
          <a:p>
            <a:pPr lvl="1"/>
            <a:r>
              <a:rPr lang="en-US" sz="2000" b="1">
                <a:solidFill>
                  <a:srgbClr val="A203BD"/>
                </a:solidFill>
              </a:rPr>
              <a:t>ENTEROCOLITIS: DIARRHEA, INFECTIOUS, OTHER</a:t>
            </a:r>
          </a:p>
          <a:p>
            <a:pPr lvl="1"/>
            <a:r>
              <a:rPr lang="en-US" sz="2000" b="1">
                <a:solidFill>
                  <a:srgbClr val="A203BD"/>
                </a:solidFill>
              </a:rPr>
              <a:t>MALABSORPTION: INTRALUMINAL, CELL SURFACE, INTRACELL.</a:t>
            </a:r>
          </a:p>
          <a:p>
            <a:pPr lvl="1"/>
            <a:r>
              <a:rPr lang="en-US" sz="2000" b="1">
                <a:solidFill>
                  <a:srgbClr val="A203BD"/>
                </a:solidFill>
              </a:rPr>
              <a:t>(I)IBD: CROHN DISEASE and ULCERATIVE COLITIS</a:t>
            </a:r>
          </a:p>
          <a:p>
            <a:pPr lvl="1"/>
            <a:r>
              <a:rPr lang="en-US" sz="2000" b="1">
                <a:solidFill>
                  <a:srgbClr val="A203BD"/>
                </a:solidFill>
              </a:rPr>
              <a:t>VASCULAR: ISCHEMIC, ANGIODYSPLASIA, HEMORRHAGIC</a:t>
            </a:r>
          </a:p>
          <a:p>
            <a:pPr lvl="1"/>
            <a:r>
              <a:rPr lang="en-US" sz="2000" b="1">
                <a:solidFill>
                  <a:srgbClr val="A203BD"/>
                </a:solidFill>
              </a:rPr>
              <a:t>DIVERTICULOSIS/-ITIS</a:t>
            </a:r>
          </a:p>
          <a:p>
            <a:pPr lvl="1"/>
            <a:r>
              <a:rPr lang="en-US" sz="2000" b="1">
                <a:solidFill>
                  <a:srgbClr val="A203BD"/>
                </a:solidFill>
              </a:rPr>
              <a:t>OBSTRUCTION: MECHANICAL, PARALYTIC (ILEUS) (PSEUDO)</a:t>
            </a:r>
          </a:p>
          <a:p>
            <a:pPr lvl="1"/>
            <a:r>
              <a:rPr lang="en-US" sz="2000" b="1">
                <a:solidFill>
                  <a:srgbClr val="A203BD"/>
                </a:solidFill>
              </a:rPr>
              <a:t>TUMORS: BENIGN, MALIGNANT, EPITHELIAL, STROMAL</a:t>
            </a:r>
            <a:endParaRPr lang="en-US" sz="2400" b="1">
              <a:solidFill>
                <a:srgbClr val="A203BD"/>
              </a:solidFill>
            </a:endParaRPr>
          </a:p>
          <a:p>
            <a:pPr lvl="1"/>
            <a:endParaRPr lang="en-US" sz="2400">
              <a:solidFill>
                <a:srgbClr val="A203BD"/>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sz="8800" b="1">
                <a:solidFill>
                  <a:srgbClr val="0E03EF"/>
                </a:solidFill>
              </a:rPr>
              <a:t>ANATOMY</a:t>
            </a:r>
          </a:p>
        </p:txBody>
      </p:sp>
      <p:sp>
        <p:nvSpPr>
          <p:cNvPr id="195587" name="Content Placeholder 2"/>
          <p:cNvSpPr>
            <a:spLocks noGrp="1"/>
          </p:cNvSpPr>
          <p:nvPr>
            <p:ph idx="1"/>
          </p:nvPr>
        </p:nvSpPr>
        <p:spPr>
          <a:xfrm>
            <a:off x="0" y="1524000"/>
            <a:ext cx="9144000" cy="2438400"/>
          </a:xfrm>
        </p:spPr>
        <p:txBody>
          <a:bodyPr/>
          <a:lstStyle/>
          <a:p>
            <a:r>
              <a:rPr lang="en-US" sz="3600">
                <a:solidFill>
                  <a:srgbClr val="A203BD"/>
                </a:solidFill>
              </a:rPr>
              <a:t>SI = 6 meters (100% intraP, except for duodenum), LI = 1.5 meters (50% retroP)</a:t>
            </a:r>
          </a:p>
          <a:p>
            <a:r>
              <a:rPr lang="en-US" sz="3600">
                <a:solidFill>
                  <a:srgbClr val="A203BD"/>
                </a:solidFill>
              </a:rPr>
              <a:t>Mucosa, submucosa, muscularis, serosa/adv.</a:t>
            </a:r>
          </a:p>
          <a:p>
            <a:endParaRPr lang="en-US" sz="3600">
              <a:solidFill>
                <a:srgbClr val="A203BD"/>
              </a:solidFill>
            </a:endParaRPr>
          </a:p>
          <a:p>
            <a:endParaRPr lang="en-US" sz="3600">
              <a:solidFill>
                <a:srgbClr val="A203BD"/>
              </a:solidFill>
            </a:endParaRPr>
          </a:p>
          <a:p>
            <a:pPr>
              <a:buFont typeface="Arial" charset="0"/>
              <a:buNone/>
            </a:pPr>
            <a:r>
              <a:rPr lang="en-US" sz="3600">
                <a:solidFill>
                  <a:srgbClr val="A203BD"/>
                </a:solidFill>
              </a:rPr>
              <a:t>                              </a:t>
            </a:r>
            <a:r>
              <a:rPr lang="en-US" sz="4400">
                <a:solidFill>
                  <a:srgbClr val="FF0000"/>
                </a:solidFill>
              </a:rPr>
              <a:t>2</a:t>
            </a:r>
            <a:r>
              <a:rPr lang="el-GR" sz="4400">
                <a:solidFill>
                  <a:srgbClr val="FF0000"/>
                </a:solidFill>
              </a:rPr>
              <a:t>π</a:t>
            </a:r>
            <a:r>
              <a:rPr lang="en-US" sz="4400">
                <a:solidFill>
                  <a:srgbClr val="FF0000"/>
                </a:solidFill>
              </a:rPr>
              <a:t>r x </a:t>
            </a:r>
            <a:r>
              <a:rPr lang="en-US" sz="4400">
                <a:solidFill>
                  <a:srgbClr val="0E03EF"/>
                </a:solidFill>
              </a:rPr>
              <a:t>L</a:t>
            </a:r>
            <a:r>
              <a:rPr lang="en-US" sz="4400">
                <a:solidFill>
                  <a:srgbClr val="FF0000"/>
                </a:solidFill>
              </a:rPr>
              <a:t> =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US" sz="3400">
                <a:solidFill>
                  <a:srgbClr val="0069AE"/>
                </a:solidFill>
              </a:rPr>
              <a:t>BLOOD SUPPLY</a:t>
            </a:r>
          </a:p>
        </p:txBody>
      </p:sp>
      <p:sp>
        <p:nvSpPr>
          <p:cNvPr id="197635" name="Content Placeholder 2"/>
          <p:cNvSpPr>
            <a:spLocks noGrp="1"/>
          </p:cNvSpPr>
          <p:nvPr>
            <p:ph idx="1"/>
          </p:nvPr>
        </p:nvSpPr>
        <p:spPr>
          <a:xfrm>
            <a:off x="0" y="1371600"/>
            <a:ext cx="9144000" cy="4800600"/>
          </a:xfrm>
        </p:spPr>
        <p:txBody>
          <a:bodyPr/>
          <a:lstStyle/>
          <a:p>
            <a:r>
              <a:rPr lang="en-US">
                <a:solidFill>
                  <a:srgbClr val="A203BD"/>
                </a:solidFill>
              </a:rPr>
              <a:t>SI: SMA</a:t>
            </a:r>
            <a:r>
              <a:rPr lang="en-US">
                <a:solidFill>
                  <a:srgbClr val="A203BD"/>
                </a:solidFill>
                <a:sym typeface="Wingdings" charset="2"/>
              </a:rPr>
              <a:t> Jejunal, Ileal</a:t>
            </a:r>
            <a:endParaRPr lang="en-US">
              <a:solidFill>
                <a:srgbClr val="A203BD"/>
              </a:solidFill>
            </a:endParaRPr>
          </a:p>
          <a:p>
            <a:r>
              <a:rPr lang="en-US">
                <a:solidFill>
                  <a:srgbClr val="A203BD"/>
                </a:solidFill>
              </a:rPr>
              <a:t>LI: SMA, IMA</a:t>
            </a:r>
            <a:r>
              <a:rPr lang="en-US">
                <a:solidFill>
                  <a:srgbClr val="A203BD"/>
                </a:solidFill>
                <a:sym typeface="Wingdings" charset="2"/>
              </a:rPr>
              <a:t> Ileocolic, R, M, L, colic, Sup. Rect</a:t>
            </a:r>
          </a:p>
          <a:p>
            <a:r>
              <a:rPr lang="en-US">
                <a:solidFill>
                  <a:srgbClr val="A203BD"/>
                </a:solidFill>
                <a:sym typeface="Wingdings" charset="2"/>
              </a:rPr>
              <a:t>RECTUM: Superior, </a:t>
            </a:r>
            <a:r>
              <a:rPr lang="en-US">
                <a:solidFill>
                  <a:srgbClr val="FF0000"/>
                </a:solidFill>
                <a:sym typeface="Wingdings" charset="2"/>
              </a:rPr>
              <a:t>Middle, Inferior</a:t>
            </a:r>
            <a:endParaRPr lang="en-US">
              <a:solidFill>
                <a:srgbClr val="FF0000"/>
              </a:solidFill>
            </a:endParaRPr>
          </a:p>
          <a:p>
            <a:endParaRPr lang="en-US">
              <a:solidFill>
                <a:srgbClr val="A203BD"/>
              </a:solidFill>
            </a:endParaRPr>
          </a:p>
          <a:p>
            <a:r>
              <a:rPr lang="en-US">
                <a:solidFill>
                  <a:srgbClr val="A203BD"/>
                </a:solidFill>
              </a:rPr>
              <a:t>SMA has anastomoses with CELIAC (pancreatoduodenal), IMA (marginal)</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Title 1"/>
          <p:cNvSpPr>
            <a:spLocks noGrp="1"/>
          </p:cNvSpPr>
          <p:nvPr>
            <p:ph type="title"/>
          </p:nvPr>
        </p:nvSpPr>
        <p:spPr>
          <a:xfrm>
            <a:off x="457200" y="274638"/>
            <a:ext cx="8228013" cy="639762"/>
          </a:xfrm>
        </p:spPr>
        <p:txBody>
          <a:bodyPr/>
          <a:lstStyle/>
          <a:p>
            <a:r>
              <a:rPr lang="en-US" sz="4000">
                <a:solidFill>
                  <a:srgbClr val="0069AE"/>
                </a:solidFill>
              </a:rPr>
              <a:t>MUCOSA</a:t>
            </a:r>
          </a:p>
        </p:txBody>
      </p:sp>
      <p:sp>
        <p:nvSpPr>
          <p:cNvPr id="199683" name="Content Placeholder 2"/>
          <p:cNvSpPr>
            <a:spLocks noGrp="1"/>
          </p:cNvSpPr>
          <p:nvPr>
            <p:ph idx="1"/>
          </p:nvPr>
        </p:nvSpPr>
        <p:spPr>
          <a:xfrm>
            <a:off x="0" y="1447800"/>
            <a:ext cx="9144000" cy="2667000"/>
          </a:xfrm>
        </p:spPr>
        <p:txBody>
          <a:bodyPr/>
          <a:lstStyle/>
          <a:p>
            <a:r>
              <a:rPr lang="en-US" sz="2700">
                <a:solidFill>
                  <a:srgbClr val="008000"/>
                </a:solidFill>
              </a:rPr>
              <a:t>SI: ABSORPTIVE, MUCUS, PANETH (apical granules)</a:t>
            </a:r>
          </a:p>
          <a:p>
            <a:pPr lvl="1"/>
            <a:r>
              <a:rPr lang="en-US" sz="2700">
                <a:solidFill>
                  <a:srgbClr val="008000"/>
                </a:solidFill>
              </a:rPr>
              <a:t>VILLI</a:t>
            </a:r>
          </a:p>
          <a:p>
            <a:r>
              <a:rPr lang="en-US" sz="2700">
                <a:solidFill>
                  <a:srgbClr val="008000"/>
                </a:solidFill>
              </a:rPr>
              <a:t>LI: MUCUS, ABSORPTIVE, ENTEROENDOCRINE (basal granules)</a:t>
            </a:r>
          </a:p>
          <a:p>
            <a:pPr lvl="1"/>
            <a:r>
              <a:rPr lang="en-US" sz="2700">
                <a:solidFill>
                  <a:srgbClr val="008000"/>
                </a:solidFill>
              </a:rPr>
              <a:t>CRYPTS (like stomach), NOT villi</a:t>
            </a:r>
          </a:p>
        </p:txBody>
      </p:sp>
      <p:pic>
        <p:nvPicPr>
          <p:cNvPr id="199684" name="Picture 2"/>
          <p:cNvPicPr>
            <a:picLocks noChangeAspect="1" noChangeArrowheads="1"/>
          </p:cNvPicPr>
          <p:nvPr/>
        </p:nvPicPr>
        <p:blipFill>
          <a:blip r:embed="rId3"/>
          <a:srcRect/>
          <a:stretch>
            <a:fillRect/>
          </a:stretch>
        </p:blipFill>
        <p:spPr bwMode="auto">
          <a:xfrm>
            <a:off x="2514600" y="4464050"/>
            <a:ext cx="6629400" cy="2393950"/>
          </a:xfrm>
          <a:prstGeom prst="rect">
            <a:avLst/>
          </a:prstGeom>
          <a:noFill/>
          <a:ln w="9525">
            <a:noFill/>
            <a:miter lim="800000"/>
            <a:headEnd/>
            <a:tailEnd/>
          </a:ln>
        </p:spPr>
      </p:pic>
      <p:pic>
        <p:nvPicPr>
          <p:cNvPr id="199685" name="Picture 6" descr="http://www.vetmed.vt.edu/education/curriculum/vm8054/labs/lab19/IMAGES/PANETH1.jpg"/>
          <p:cNvPicPr>
            <a:picLocks noChangeAspect="1" noChangeArrowheads="1"/>
          </p:cNvPicPr>
          <p:nvPr/>
        </p:nvPicPr>
        <p:blipFill>
          <a:blip r:embed="rId4"/>
          <a:srcRect/>
          <a:stretch>
            <a:fillRect/>
          </a:stretch>
        </p:blipFill>
        <p:spPr bwMode="auto">
          <a:xfrm>
            <a:off x="76200" y="5373688"/>
            <a:ext cx="981075" cy="1292225"/>
          </a:xfrm>
          <a:prstGeom prst="rect">
            <a:avLst/>
          </a:prstGeom>
          <a:noFill/>
          <a:ln w="9525">
            <a:noFill/>
            <a:miter lim="800000"/>
            <a:headEnd/>
            <a:tailEnd/>
          </a:ln>
        </p:spPr>
      </p:pic>
      <p:pic>
        <p:nvPicPr>
          <p:cNvPr id="199686" name="Picture 8" descr="http://www.vetmed.vt.edu/education/curriculum/vm8054/labs/lab19/IMAGES/ENTEREOENDO%20CELL%202-1%20SMALL.jpg"/>
          <p:cNvPicPr>
            <a:picLocks noChangeAspect="1" noChangeArrowheads="1"/>
          </p:cNvPicPr>
          <p:nvPr/>
        </p:nvPicPr>
        <p:blipFill>
          <a:blip r:embed="rId5"/>
          <a:srcRect/>
          <a:stretch>
            <a:fillRect/>
          </a:stretch>
        </p:blipFill>
        <p:spPr bwMode="auto">
          <a:xfrm>
            <a:off x="1219200" y="5395913"/>
            <a:ext cx="955675" cy="127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0"/>
            <a:ext cx="8228013" cy="914400"/>
          </a:xfrm>
        </p:spPr>
        <p:txBody>
          <a:bodyPr>
            <a:normAutofit fontScale="90000"/>
          </a:bodyPr>
          <a:lstStyle/>
          <a:p>
            <a:r>
              <a:rPr lang="en-US" sz="8000">
                <a:solidFill>
                  <a:srgbClr val="0E03EF"/>
                </a:solidFill>
              </a:rPr>
              <a:t>GASTRITIS</a:t>
            </a:r>
          </a:p>
        </p:txBody>
      </p:sp>
      <p:sp>
        <p:nvSpPr>
          <p:cNvPr id="128003" name="Content Placeholder 2"/>
          <p:cNvSpPr>
            <a:spLocks noGrp="1"/>
          </p:cNvSpPr>
          <p:nvPr>
            <p:ph idx="1"/>
          </p:nvPr>
        </p:nvSpPr>
        <p:spPr>
          <a:xfrm>
            <a:off x="0" y="838200"/>
            <a:ext cx="8456613" cy="6019800"/>
          </a:xfrm>
        </p:spPr>
        <p:txBody>
          <a:bodyPr/>
          <a:lstStyle/>
          <a:p>
            <a:r>
              <a:rPr lang="en-US" sz="3600" b="1" u="sng">
                <a:solidFill>
                  <a:srgbClr val="FF0000"/>
                </a:solidFill>
              </a:rPr>
              <a:t>ACUTE</a:t>
            </a:r>
            <a:r>
              <a:rPr lang="en-US" sz="3600" b="1">
                <a:solidFill>
                  <a:srgbClr val="FF0000"/>
                </a:solidFill>
              </a:rPr>
              <a:t>, HEMORRHAGIC</a:t>
            </a:r>
          </a:p>
          <a:p>
            <a:r>
              <a:rPr lang="en-US" sz="2000" b="1">
                <a:solidFill>
                  <a:srgbClr val="A203BD"/>
                </a:solidFill>
              </a:rPr>
              <a:t>(NSAIDs), particularly aspirin </a:t>
            </a:r>
          </a:p>
          <a:p>
            <a:r>
              <a:rPr lang="en-US" sz="2000" b="1">
                <a:solidFill>
                  <a:srgbClr val="A203BD"/>
                </a:solidFill>
              </a:rPr>
              <a:t>Excessive alcohol consumption </a:t>
            </a:r>
          </a:p>
          <a:p>
            <a:r>
              <a:rPr lang="en-US" sz="2000" b="1">
                <a:solidFill>
                  <a:srgbClr val="A203BD"/>
                </a:solidFill>
              </a:rPr>
              <a:t>Heavy smoking </a:t>
            </a:r>
          </a:p>
          <a:p>
            <a:r>
              <a:rPr lang="en-US" sz="2000" b="1">
                <a:solidFill>
                  <a:srgbClr val="A203BD"/>
                </a:solidFill>
              </a:rPr>
              <a:t>CHEMO</a:t>
            </a:r>
          </a:p>
          <a:p>
            <a:r>
              <a:rPr lang="en-US" sz="2000" b="1">
                <a:solidFill>
                  <a:srgbClr val="A203BD"/>
                </a:solidFill>
              </a:rPr>
              <a:t>Uremia </a:t>
            </a:r>
          </a:p>
          <a:p>
            <a:r>
              <a:rPr lang="en-US" sz="2000" b="1">
                <a:solidFill>
                  <a:srgbClr val="A203BD"/>
                </a:solidFill>
              </a:rPr>
              <a:t>Salmonella, CMV</a:t>
            </a:r>
          </a:p>
          <a:p>
            <a:r>
              <a:rPr lang="en-US" sz="2000" b="1">
                <a:solidFill>
                  <a:srgbClr val="A203BD"/>
                </a:solidFill>
              </a:rPr>
              <a:t>Severe stress (e.g., trauma, burns, surgery) </a:t>
            </a:r>
          </a:p>
          <a:p>
            <a:r>
              <a:rPr lang="en-US" sz="2000" b="1">
                <a:solidFill>
                  <a:srgbClr val="A203BD"/>
                </a:solidFill>
              </a:rPr>
              <a:t>Ischemia and shock </a:t>
            </a:r>
          </a:p>
          <a:p>
            <a:r>
              <a:rPr lang="en-US" sz="2000" b="1">
                <a:solidFill>
                  <a:srgbClr val="A203BD"/>
                </a:solidFill>
              </a:rPr>
              <a:t>Suicidal attempts, as with acids and alkali </a:t>
            </a:r>
          </a:p>
          <a:p>
            <a:r>
              <a:rPr lang="en-US" sz="2000" b="1">
                <a:solidFill>
                  <a:srgbClr val="A203BD"/>
                </a:solidFill>
              </a:rPr>
              <a:t>Gastric irradiation or freezing </a:t>
            </a:r>
          </a:p>
          <a:p>
            <a:r>
              <a:rPr lang="en-US" sz="2000" b="1">
                <a:solidFill>
                  <a:srgbClr val="A203BD"/>
                </a:solidFill>
              </a:rPr>
              <a:t>Mechanical (e.g., nasogastric intubation) </a:t>
            </a:r>
          </a:p>
          <a:p>
            <a:r>
              <a:rPr lang="en-US" sz="2000" b="1">
                <a:solidFill>
                  <a:srgbClr val="A203BD"/>
                </a:solidFill>
              </a:rPr>
              <a:t>Distal gastrectomy</a:t>
            </a:r>
          </a:p>
          <a:p>
            <a:endParaRPr lang="en-US" sz="3600" b="1">
              <a:solidFill>
                <a:srgbClr val="A203BD"/>
              </a:solidFill>
            </a:endParaRPr>
          </a:p>
          <a:p>
            <a:endParaRPr lang="en-US" sz="3600" b="1">
              <a:solidFill>
                <a:srgbClr val="A203BD"/>
              </a:solidFill>
            </a:endParaRPr>
          </a:p>
          <a:p>
            <a:endParaRPr lang="en-US" sz="3600" b="1">
              <a:solidFill>
                <a:srgbClr val="A203BD"/>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a:srcRect/>
          <a:stretch>
            <a:fillRect/>
          </a:stretch>
        </p:blipFill>
        <p:spPr bwMode="auto">
          <a:xfrm>
            <a:off x="4630738" y="0"/>
            <a:ext cx="4513262" cy="6858000"/>
          </a:xfrm>
          <a:prstGeom prst="rect">
            <a:avLst/>
          </a:prstGeom>
          <a:noFill/>
          <a:ln w="9525">
            <a:noFill/>
            <a:miter lim="800000"/>
            <a:headEnd/>
            <a:tailEnd/>
          </a:ln>
        </p:spPr>
      </p:pic>
      <p:pic>
        <p:nvPicPr>
          <p:cNvPr id="201731" name="Picture 3"/>
          <p:cNvPicPr>
            <a:picLocks noChangeAspect="1" noChangeArrowheads="1"/>
          </p:cNvPicPr>
          <p:nvPr/>
        </p:nvPicPr>
        <p:blipFill>
          <a:blip r:embed="rId4"/>
          <a:srcRect/>
          <a:stretch>
            <a:fillRect/>
          </a:stretch>
        </p:blipFill>
        <p:spPr bwMode="auto">
          <a:xfrm>
            <a:off x="0" y="0"/>
            <a:ext cx="46482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0"/>
            <a:ext cx="8228013" cy="914400"/>
          </a:xfrm>
        </p:spPr>
        <p:txBody>
          <a:bodyPr>
            <a:normAutofit fontScale="90000"/>
          </a:bodyPr>
          <a:lstStyle/>
          <a:p>
            <a:r>
              <a:rPr lang="en-US" sz="8000">
                <a:solidFill>
                  <a:srgbClr val="0E03EF"/>
                </a:solidFill>
              </a:rPr>
              <a:t>GASTRITIS</a:t>
            </a:r>
          </a:p>
        </p:txBody>
      </p:sp>
      <p:sp>
        <p:nvSpPr>
          <p:cNvPr id="130051" name="Content Placeholder 2"/>
          <p:cNvSpPr>
            <a:spLocks noGrp="1"/>
          </p:cNvSpPr>
          <p:nvPr>
            <p:ph idx="1"/>
          </p:nvPr>
        </p:nvSpPr>
        <p:spPr>
          <a:xfrm>
            <a:off x="0" y="838200"/>
            <a:ext cx="8456613" cy="1905000"/>
          </a:xfrm>
        </p:spPr>
        <p:txBody>
          <a:bodyPr/>
          <a:lstStyle/>
          <a:p>
            <a:r>
              <a:rPr lang="en-US" u="sng">
                <a:solidFill>
                  <a:srgbClr val="FF0000"/>
                </a:solidFill>
              </a:rPr>
              <a:t>ACUTE</a:t>
            </a:r>
            <a:r>
              <a:rPr lang="en-US">
                <a:solidFill>
                  <a:srgbClr val="FF0000"/>
                </a:solidFill>
              </a:rPr>
              <a:t>, HEMORRHAGIC</a:t>
            </a:r>
          </a:p>
          <a:p>
            <a:r>
              <a:rPr lang="en-US">
                <a:solidFill>
                  <a:srgbClr val="A203BD"/>
                </a:solidFill>
              </a:rPr>
              <a:t>HISTOLOGY: Erosion, Haemorrage, NEUTROPHILS</a:t>
            </a:r>
          </a:p>
          <a:p>
            <a:endParaRPr lang="en-US">
              <a:solidFill>
                <a:srgbClr val="A203BD"/>
              </a:solidFill>
            </a:endParaRPr>
          </a:p>
          <a:p>
            <a:endParaRPr lang="en-US">
              <a:solidFill>
                <a:srgbClr val="A203BD"/>
              </a:solidFill>
            </a:endParaRPr>
          </a:p>
        </p:txBody>
      </p:sp>
      <p:pic>
        <p:nvPicPr>
          <p:cNvPr id="130052" name="Picture 2"/>
          <p:cNvPicPr>
            <a:picLocks noChangeAspect="1" noChangeArrowheads="1"/>
          </p:cNvPicPr>
          <p:nvPr/>
        </p:nvPicPr>
        <p:blipFill>
          <a:blip r:embed="rId3"/>
          <a:srcRect/>
          <a:stretch>
            <a:fillRect/>
          </a:stretch>
        </p:blipFill>
        <p:spPr bwMode="auto">
          <a:xfrm>
            <a:off x="0" y="3276600"/>
            <a:ext cx="9144000" cy="30797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0"/>
            <a:ext cx="8228013" cy="914400"/>
          </a:xfrm>
        </p:spPr>
        <p:txBody>
          <a:bodyPr>
            <a:normAutofit fontScale="90000"/>
          </a:bodyPr>
          <a:lstStyle/>
          <a:p>
            <a:r>
              <a:rPr lang="en-US" sz="8000" b="1">
                <a:solidFill>
                  <a:srgbClr val="0E03EF"/>
                </a:solidFill>
              </a:rPr>
              <a:t>GASTRITIS</a:t>
            </a:r>
          </a:p>
        </p:txBody>
      </p:sp>
      <p:sp>
        <p:nvSpPr>
          <p:cNvPr id="132099" name="Content Placeholder 2"/>
          <p:cNvSpPr>
            <a:spLocks noGrp="1"/>
          </p:cNvSpPr>
          <p:nvPr>
            <p:ph idx="1"/>
          </p:nvPr>
        </p:nvSpPr>
        <p:spPr>
          <a:xfrm>
            <a:off x="0" y="838200"/>
            <a:ext cx="9144000" cy="6019800"/>
          </a:xfrm>
        </p:spPr>
        <p:txBody>
          <a:bodyPr/>
          <a:lstStyle/>
          <a:p>
            <a:r>
              <a:rPr lang="en-US" b="1" u="sng">
                <a:solidFill>
                  <a:srgbClr val="FF0000"/>
                </a:solidFill>
              </a:rPr>
              <a:t>CHRONIC</a:t>
            </a:r>
            <a:r>
              <a:rPr lang="en-US" b="1">
                <a:solidFill>
                  <a:srgbClr val="FF0000"/>
                </a:solidFill>
              </a:rPr>
              <a:t>, NO EROSIONS, NO HEMORRHAGE</a:t>
            </a:r>
          </a:p>
          <a:p>
            <a:r>
              <a:rPr lang="en-US" sz="2400" b="1">
                <a:solidFill>
                  <a:srgbClr val="A203BD"/>
                </a:solidFill>
              </a:rPr>
              <a:t>Chronic infection by </a:t>
            </a:r>
            <a:r>
              <a:rPr lang="en-US" sz="6600" b="1" i="1">
                <a:solidFill>
                  <a:srgbClr val="A203BD"/>
                </a:solidFill>
              </a:rPr>
              <a:t>H. pylori</a:t>
            </a:r>
            <a:r>
              <a:rPr lang="en-US" sz="6600" b="1">
                <a:solidFill>
                  <a:srgbClr val="A203BD"/>
                </a:solidFill>
              </a:rPr>
              <a:t> </a:t>
            </a:r>
            <a:endParaRPr lang="en-US" sz="2400" b="1">
              <a:solidFill>
                <a:srgbClr val="A203BD"/>
              </a:solidFill>
            </a:endParaRPr>
          </a:p>
          <a:p>
            <a:r>
              <a:rPr lang="en-US" sz="2400" b="1">
                <a:solidFill>
                  <a:srgbClr val="A203BD"/>
                </a:solidFill>
              </a:rPr>
              <a:t>Immunologic </a:t>
            </a:r>
            <a:r>
              <a:rPr lang="en-US" sz="2400" b="1" i="1">
                <a:solidFill>
                  <a:srgbClr val="A203BD"/>
                </a:solidFill>
              </a:rPr>
              <a:t>(autoimmune),</a:t>
            </a:r>
            <a:r>
              <a:rPr lang="en-US" sz="2400" b="1">
                <a:solidFill>
                  <a:srgbClr val="A203BD"/>
                </a:solidFill>
              </a:rPr>
              <a:t> e.g., PA</a:t>
            </a:r>
          </a:p>
          <a:p>
            <a:r>
              <a:rPr lang="en-US" sz="2400" b="1">
                <a:solidFill>
                  <a:srgbClr val="A203BD"/>
                </a:solidFill>
              </a:rPr>
              <a:t>Toxic, as with alcohol and cigarette smoking </a:t>
            </a:r>
          </a:p>
          <a:p>
            <a:r>
              <a:rPr lang="en-US" sz="2400" b="1">
                <a:solidFill>
                  <a:srgbClr val="A203BD"/>
                </a:solidFill>
              </a:rPr>
              <a:t>Postsurgical,  reflux of bile</a:t>
            </a:r>
          </a:p>
          <a:p>
            <a:r>
              <a:rPr lang="en-US" sz="2400" b="1">
                <a:solidFill>
                  <a:srgbClr val="A203BD"/>
                </a:solidFill>
              </a:rPr>
              <a:t>Motor and mechanical, including obstruction, bezoars (luminal concretions), and gastric atony </a:t>
            </a:r>
          </a:p>
          <a:p>
            <a:r>
              <a:rPr lang="en-US" sz="2400" b="1">
                <a:solidFill>
                  <a:srgbClr val="A203BD"/>
                </a:solidFill>
              </a:rPr>
              <a:t>Radiation </a:t>
            </a:r>
          </a:p>
          <a:p>
            <a:r>
              <a:rPr lang="en-US" sz="2400" b="1">
                <a:solidFill>
                  <a:srgbClr val="A203BD"/>
                </a:solidFill>
              </a:rPr>
              <a:t>Granulomatous conditions (e.g., Crohn disease) </a:t>
            </a:r>
          </a:p>
          <a:p>
            <a:r>
              <a:rPr lang="en-US" sz="2400" b="1">
                <a:solidFill>
                  <a:srgbClr val="A203BD"/>
                </a:solidFill>
              </a:rPr>
              <a:t>GVH, uremia</a:t>
            </a:r>
            <a:endParaRPr lang="en-US" b="1">
              <a:solidFill>
                <a:srgbClr val="A203B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0"/>
            <a:ext cx="8228013" cy="914400"/>
          </a:xfrm>
        </p:spPr>
        <p:txBody>
          <a:bodyPr>
            <a:normAutofit fontScale="90000"/>
          </a:bodyPr>
          <a:lstStyle/>
          <a:p>
            <a:r>
              <a:rPr lang="en-US" sz="8000" b="1">
                <a:solidFill>
                  <a:srgbClr val="0E03EF"/>
                </a:solidFill>
              </a:rPr>
              <a:t>GASTRITIS</a:t>
            </a:r>
          </a:p>
        </p:txBody>
      </p:sp>
      <p:sp>
        <p:nvSpPr>
          <p:cNvPr id="134147" name="Content Placeholder 2"/>
          <p:cNvSpPr>
            <a:spLocks noGrp="1"/>
          </p:cNvSpPr>
          <p:nvPr>
            <p:ph idx="1"/>
          </p:nvPr>
        </p:nvSpPr>
        <p:spPr>
          <a:xfrm>
            <a:off x="0" y="914400"/>
            <a:ext cx="9144000" cy="2590800"/>
          </a:xfrm>
        </p:spPr>
        <p:txBody>
          <a:bodyPr>
            <a:normAutofit fontScale="85000" lnSpcReduction="20000"/>
          </a:bodyPr>
          <a:lstStyle/>
          <a:p>
            <a:r>
              <a:rPr lang="en-US" sz="3600" b="1" u="sng">
                <a:solidFill>
                  <a:srgbClr val="FF0000"/>
                </a:solidFill>
              </a:rPr>
              <a:t>CHRONIC</a:t>
            </a:r>
            <a:r>
              <a:rPr lang="en-US" sz="3600" b="1">
                <a:solidFill>
                  <a:srgbClr val="FF0000"/>
                </a:solidFill>
              </a:rPr>
              <a:t>, NO EROSIONS, NO HEMORRHAGE</a:t>
            </a:r>
          </a:p>
          <a:p>
            <a:r>
              <a:rPr lang="en-US" sz="2800" b="1">
                <a:solidFill>
                  <a:srgbClr val="A203BD"/>
                </a:solidFill>
              </a:rPr>
              <a:t>Perhaps some neutrophils</a:t>
            </a:r>
          </a:p>
          <a:p>
            <a:r>
              <a:rPr lang="en-US" sz="2800" b="1">
                <a:solidFill>
                  <a:srgbClr val="A203BD"/>
                </a:solidFill>
              </a:rPr>
              <a:t>Lymphocytes, lymphoid follicles</a:t>
            </a:r>
          </a:p>
          <a:p>
            <a:r>
              <a:rPr lang="en-US" sz="2800" b="1">
                <a:solidFill>
                  <a:srgbClr val="A203BD"/>
                </a:solidFill>
              </a:rPr>
              <a:t>REGENERATIVE CHANGES</a:t>
            </a:r>
          </a:p>
          <a:p>
            <a:pPr lvl="1"/>
            <a:r>
              <a:rPr lang="en-US" sz="2400" b="1">
                <a:solidFill>
                  <a:srgbClr val="A203BD"/>
                </a:solidFill>
              </a:rPr>
              <a:t>METAPLASIA, intestinal</a:t>
            </a:r>
          </a:p>
          <a:p>
            <a:pPr lvl="1"/>
            <a:r>
              <a:rPr lang="en-US" sz="2400" b="1">
                <a:solidFill>
                  <a:srgbClr val="A203BD"/>
                </a:solidFill>
              </a:rPr>
              <a:t>ATROPHY, mucosal hypoplasia, “thinning”</a:t>
            </a:r>
          </a:p>
          <a:p>
            <a:pPr lvl="1"/>
            <a:r>
              <a:rPr lang="en-US" sz="2400" b="1">
                <a:solidFill>
                  <a:srgbClr val="A203BD"/>
                </a:solidFill>
              </a:rPr>
              <a:t>DYS-PLASIA</a:t>
            </a:r>
          </a:p>
          <a:p>
            <a:endParaRPr lang="en-US" sz="2800" b="1">
              <a:solidFill>
                <a:srgbClr val="A203BD"/>
              </a:solidFill>
            </a:endParaRPr>
          </a:p>
          <a:p>
            <a:endParaRPr lang="en-US" sz="3600" b="1">
              <a:solidFill>
                <a:srgbClr val="A203BD"/>
              </a:solidFill>
            </a:endParaRPr>
          </a:p>
        </p:txBody>
      </p:sp>
      <p:pic>
        <p:nvPicPr>
          <p:cNvPr id="134148" name="Picture 3"/>
          <p:cNvPicPr>
            <a:picLocks noChangeAspect="1" noChangeArrowheads="1"/>
          </p:cNvPicPr>
          <p:nvPr/>
        </p:nvPicPr>
        <p:blipFill>
          <a:blip r:embed="rId3"/>
          <a:srcRect/>
          <a:stretch>
            <a:fillRect/>
          </a:stretch>
        </p:blipFill>
        <p:spPr bwMode="auto">
          <a:xfrm>
            <a:off x="3124200" y="4038600"/>
            <a:ext cx="3962400" cy="26495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srcRect/>
          <a:stretch>
            <a:fillRect/>
          </a:stretch>
        </p:blipFill>
        <p:spPr bwMode="auto">
          <a:xfrm>
            <a:off x="0" y="30163"/>
            <a:ext cx="4271963" cy="6827837"/>
          </a:xfrm>
          <a:prstGeom prst="rect">
            <a:avLst/>
          </a:prstGeom>
          <a:noFill/>
          <a:ln w="9525">
            <a:noFill/>
            <a:miter lim="800000"/>
            <a:headEnd/>
            <a:tailEnd/>
          </a:ln>
        </p:spPr>
      </p:pic>
      <p:pic>
        <p:nvPicPr>
          <p:cNvPr id="136195" name="Picture 6" descr="http://upload.wikimedia.org/wikipedia/commons/5/55/Stomach_helicobacter_giemsa.JPG"/>
          <p:cNvPicPr>
            <a:picLocks noChangeAspect="1" noChangeArrowheads="1"/>
          </p:cNvPicPr>
          <p:nvPr/>
        </p:nvPicPr>
        <p:blipFill>
          <a:blip r:embed="rId4"/>
          <a:srcRect/>
          <a:stretch>
            <a:fillRect/>
          </a:stretch>
        </p:blipFill>
        <p:spPr bwMode="auto">
          <a:xfrm>
            <a:off x="4267200" y="0"/>
            <a:ext cx="48768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Title 1"/>
          <p:cNvSpPr>
            <a:spLocks noGrp="1"/>
          </p:cNvSpPr>
          <p:nvPr>
            <p:ph type="title"/>
          </p:nvPr>
        </p:nvSpPr>
        <p:spPr>
          <a:xfrm>
            <a:off x="457200" y="0"/>
            <a:ext cx="8228013" cy="457200"/>
          </a:xfrm>
        </p:spPr>
        <p:txBody>
          <a:bodyPr>
            <a:normAutofit fontScale="90000"/>
          </a:bodyPr>
          <a:lstStyle/>
          <a:p>
            <a:r>
              <a:rPr lang="en-US" sz="3400">
                <a:solidFill>
                  <a:srgbClr val="0069AE"/>
                </a:solidFill>
              </a:rPr>
              <a:t>GASTRITIS</a:t>
            </a:r>
          </a:p>
        </p:txBody>
      </p:sp>
      <p:sp>
        <p:nvSpPr>
          <p:cNvPr id="138243" name="Content Placeholder 2"/>
          <p:cNvSpPr>
            <a:spLocks noGrp="1"/>
          </p:cNvSpPr>
          <p:nvPr>
            <p:ph idx="1"/>
          </p:nvPr>
        </p:nvSpPr>
        <p:spPr>
          <a:xfrm>
            <a:off x="0" y="609600"/>
            <a:ext cx="9144000" cy="5867400"/>
          </a:xfrm>
        </p:spPr>
        <p:txBody>
          <a:bodyPr/>
          <a:lstStyle/>
          <a:p>
            <a:r>
              <a:rPr lang="en-US" sz="2600">
                <a:solidFill>
                  <a:srgbClr val="A203BD"/>
                </a:solidFill>
              </a:rPr>
              <a:t>AUTOIMMUNE (10%)</a:t>
            </a:r>
          </a:p>
          <a:p>
            <a:r>
              <a:rPr lang="en-US" sz="2600">
                <a:solidFill>
                  <a:srgbClr val="A203BD"/>
                </a:solidFill>
              </a:rPr>
              <a:t>ANTIBODIES AGAINST</a:t>
            </a:r>
            <a:r>
              <a:rPr lang="en-US" sz="2600">
                <a:solidFill>
                  <a:srgbClr val="A203BD"/>
                </a:solidFill>
                <a:sym typeface="Wingdings" charset="2"/>
              </a:rPr>
              <a:t></a:t>
            </a:r>
          </a:p>
          <a:p>
            <a:pPr lvl="1"/>
            <a:r>
              <a:rPr lang="en-US" sz="2600">
                <a:solidFill>
                  <a:srgbClr val="FF0000"/>
                </a:solidFill>
              </a:rPr>
              <a:t>acid producing enzyme H</a:t>
            </a:r>
            <a:r>
              <a:rPr lang="en-US" sz="2600" baseline="30000">
                <a:solidFill>
                  <a:srgbClr val="FF0000"/>
                </a:solidFill>
              </a:rPr>
              <a:t>+</a:t>
            </a:r>
            <a:r>
              <a:rPr lang="en-US" sz="2600">
                <a:solidFill>
                  <a:srgbClr val="FF0000"/>
                </a:solidFill>
              </a:rPr>
              <a:t> </a:t>
            </a:r>
          </a:p>
          <a:p>
            <a:pPr lvl="1"/>
            <a:r>
              <a:rPr lang="en-US" sz="2600">
                <a:solidFill>
                  <a:srgbClr val="FF0000"/>
                </a:solidFill>
              </a:rPr>
              <a:t>K</a:t>
            </a:r>
            <a:r>
              <a:rPr lang="en-US" sz="2600" baseline="30000">
                <a:solidFill>
                  <a:srgbClr val="FF0000"/>
                </a:solidFill>
              </a:rPr>
              <a:t>+</a:t>
            </a:r>
            <a:r>
              <a:rPr lang="en-US" sz="2600">
                <a:solidFill>
                  <a:srgbClr val="FF0000"/>
                </a:solidFill>
              </a:rPr>
              <a:t> -ATPase</a:t>
            </a:r>
          </a:p>
          <a:p>
            <a:pPr lvl="1"/>
            <a:r>
              <a:rPr lang="en-US" sz="2600">
                <a:solidFill>
                  <a:srgbClr val="FF0000"/>
                </a:solidFill>
              </a:rPr>
              <a:t>gastrin receptor</a:t>
            </a:r>
          </a:p>
          <a:p>
            <a:pPr lvl="1"/>
            <a:r>
              <a:rPr lang="en-US" sz="2600">
                <a:solidFill>
                  <a:srgbClr val="FF0000"/>
                </a:solidFill>
              </a:rPr>
              <a:t>and intrinsic factor</a:t>
            </a:r>
          </a:p>
          <a:p>
            <a:r>
              <a:rPr lang="en-US" sz="2600">
                <a:solidFill>
                  <a:srgbClr val="A203BD"/>
                </a:solidFill>
              </a:rPr>
              <a:t>OTHER</a:t>
            </a:r>
          </a:p>
          <a:p>
            <a:pPr lvl="1"/>
            <a:r>
              <a:rPr lang="en-US" sz="2600">
                <a:solidFill>
                  <a:srgbClr val="A203BD"/>
                </a:solidFill>
              </a:rPr>
              <a:t>EOSINOPHILIC, middle aged women</a:t>
            </a:r>
          </a:p>
          <a:p>
            <a:pPr lvl="1"/>
            <a:r>
              <a:rPr lang="en-US" sz="2600">
                <a:solidFill>
                  <a:srgbClr val="A203BD"/>
                </a:solidFill>
              </a:rPr>
              <a:t>ALLERGIC, children (also eosinophils)</a:t>
            </a:r>
          </a:p>
          <a:p>
            <a:pPr lvl="1"/>
            <a:r>
              <a:rPr lang="en-US" sz="2600">
                <a:solidFill>
                  <a:srgbClr val="A203BD"/>
                </a:solidFill>
              </a:rPr>
              <a:t>LYMPHOCYTIC, T-Cells, body, DIFFUSE</a:t>
            </a:r>
          </a:p>
          <a:p>
            <a:pPr lvl="1"/>
            <a:r>
              <a:rPr lang="en-US" sz="2600">
                <a:solidFill>
                  <a:srgbClr val="A203BD"/>
                </a:solidFill>
              </a:rPr>
              <a:t>GRANULOMATOUS, Crohn’s, other granulomas</a:t>
            </a:r>
          </a:p>
          <a:p>
            <a:pPr lvl="1"/>
            <a:r>
              <a:rPr lang="en-US" sz="2600">
                <a:solidFill>
                  <a:srgbClr val="A203BD"/>
                </a:solidFill>
              </a:rPr>
              <a:t>GVH, in bone marrow transplants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1799</Words>
  <Application>Microsoft Macintosh PowerPoint</Application>
  <PresentationFormat>On-screen Show (4:3)</PresentationFormat>
  <Paragraphs>280</Paragraphs>
  <Slides>30</Slides>
  <Notes>29</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Lecture 8.3 rad240 pathology</vt:lpstr>
      <vt:lpstr>GASTRITIS</vt:lpstr>
      <vt:lpstr>GASTRITIS</vt:lpstr>
      <vt:lpstr>GASTRITIS</vt:lpstr>
      <vt:lpstr>GASTRITIS</vt:lpstr>
      <vt:lpstr>GASTRITIS</vt:lpstr>
      <vt:lpstr>Slide 7</vt:lpstr>
      <vt:lpstr>GASTRITIS</vt:lpstr>
      <vt:lpstr>Slide 9</vt:lpstr>
      <vt:lpstr>“PEPTIC” ULCERS</vt:lpstr>
      <vt:lpstr>Helicobacter pylori</vt:lpstr>
      <vt:lpstr>“PEPTIC” ULCERS</vt:lpstr>
      <vt:lpstr>“PEPTIC” ULCERS</vt:lpstr>
      <vt:lpstr>“ACUTE” ULCERS</vt:lpstr>
      <vt:lpstr>“ACUTE” ULCERS</vt:lpstr>
      <vt:lpstr>GASTRIC DILATATION</vt:lpstr>
      <vt:lpstr>“HYPERTROPHIC”* GASTROPATHY</vt:lpstr>
      <vt:lpstr>“HYPERTROPHIC” GASTROPATHY</vt:lpstr>
      <vt:lpstr>Slide 19</vt:lpstr>
      <vt:lpstr>GASTRIC “VARICES”</vt:lpstr>
      <vt:lpstr>GASTRIC TUMORS</vt:lpstr>
      <vt:lpstr>Slide 22</vt:lpstr>
      <vt:lpstr>Slide 23</vt:lpstr>
      <vt:lpstr>WHO GASTRIC NEOPLASMS</vt:lpstr>
      <vt:lpstr>ADENOCARCINOMA</vt:lpstr>
      <vt:lpstr>SMALL/LARGE INTESTINE</vt:lpstr>
      <vt:lpstr>ANATOMY</vt:lpstr>
      <vt:lpstr>BLOOD SUPPLY</vt:lpstr>
      <vt:lpstr>MUCOSA</vt:lpstr>
      <vt:lpstr>Slide 30</vt:lpstr>
    </vt:vector>
  </TitlesOfParts>
  <Company>abc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8.2 rad240 pathology</dc:title>
  <dc:creator>shai hussein</dc:creator>
  <cp:lastModifiedBy>shai hussein</cp:lastModifiedBy>
  <cp:revision>3</cp:revision>
  <dcterms:created xsi:type="dcterms:W3CDTF">2013-11-30T14:40:06Z</dcterms:created>
  <dcterms:modified xsi:type="dcterms:W3CDTF">2013-11-30T14:40:33Z</dcterms:modified>
</cp:coreProperties>
</file>